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Alfa Slab One" panose="020B0604020202020204" charset="0"/>
      <p:regular r:id="rId21"/>
    </p:embeddedFont>
    <p:embeddedFont>
      <p:font typeface="Comfortaa" panose="020B060402020202020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B0FCC2-99F9-4946-A085-491322AA4DF9}">
  <a:tblStyle styleId="{61B0FCC2-99F9-4946-A085-491322AA4DF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80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b03922513b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b03922513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b03922513b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03922513b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b03922513b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b03922513b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b03922513b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b03922513b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b03922513b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b03922513b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b03922513b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b03922513b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b03922513b_0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b03922513b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b03922513b_0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b03922513b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b03922513b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b03922513b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b037ae3443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b037ae344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b037ae3443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b037ae344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b03922513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b0392251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b03922513b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b03922513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b03922513b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b03922513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b03922513b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b03922513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b03922513b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b03922513b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b03922513b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b03922513b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9FC5E8"/>
            </a:gs>
            <a:gs pos="100000">
              <a:srgbClr val="5B0F00"/>
            </a:gs>
          </a:gsLst>
          <a:lin ang="16200038" scaled="0"/>
        </a:gra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881775"/>
            <a:ext cx="8520600" cy="21939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b" anchorCtr="0">
            <a:normAutofit/>
          </a:bodyPr>
          <a:lstStyle/>
          <a:p>
            <a:pPr marL="0" lvl="0" indent="0" algn="ctr" rtl="0">
              <a:spcBef>
                <a:spcPts val="0"/>
              </a:spcBef>
              <a:spcAft>
                <a:spcPts val="0"/>
              </a:spcAft>
              <a:buNone/>
            </a:pPr>
            <a:r>
              <a:rPr lang="en"/>
              <a:t>Class of 2028</a:t>
            </a:r>
            <a:endParaRPr/>
          </a:p>
        </p:txBody>
      </p:sp>
      <p:sp>
        <p:nvSpPr>
          <p:cNvPr id="55" name="Google Shape;55;p13"/>
          <p:cNvSpPr txBox="1">
            <a:spLocks noGrp="1"/>
          </p:cNvSpPr>
          <p:nvPr>
            <p:ph type="subTitle" idx="1"/>
          </p:nvPr>
        </p:nvSpPr>
        <p:spPr>
          <a:xfrm>
            <a:off x="311700" y="3008875"/>
            <a:ext cx="8520600" cy="12528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spcBef>
                <a:spcPts val="0"/>
              </a:spcBef>
              <a:spcAft>
                <a:spcPts val="0"/>
              </a:spcAft>
              <a:buNone/>
            </a:pPr>
            <a:r>
              <a:rPr lang="en" b="1">
                <a:solidFill>
                  <a:schemeClr val="dk1"/>
                </a:solidFill>
                <a:latin typeface="Comfortaa"/>
                <a:ea typeface="Comfortaa"/>
                <a:cs typeface="Comfortaa"/>
                <a:sym typeface="Comfortaa"/>
              </a:rPr>
              <a:t>Rancho Mirage High School</a:t>
            </a:r>
            <a:endParaRPr b="1">
              <a:solidFill>
                <a:schemeClr val="dk1"/>
              </a:solidFill>
              <a:latin typeface="Comfortaa"/>
              <a:ea typeface="Comfortaa"/>
              <a:cs typeface="Comfortaa"/>
              <a:sym typeface="Comfortaa"/>
            </a:endParaRPr>
          </a:p>
          <a:p>
            <a:pPr marL="0" lvl="0" indent="0" algn="ctr" rtl="0">
              <a:lnSpc>
                <a:spcPct val="150000"/>
              </a:lnSpc>
              <a:spcBef>
                <a:spcPts val="0"/>
              </a:spcBef>
              <a:spcAft>
                <a:spcPts val="0"/>
              </a:spcAft>
              <a:buNone/>
            </a:pPr>
            <a:r>
              <a:rPr lang="en" b="1">
                <a:solidFill>
                  <a:srgbClr val="980000"/>
                </a:solidFill>
                <a:latin typeface="Comfortaa"/>
                <a:ea typeface="Comfortaa"/>
                <a:cs typeface="Comfortaa"/>
                <a:sym typeface="Comfortaa"/>
              </a:rPr>
              <a:t>Information Night</a:t>
            </a:r>
            <a:endParaRPr b="1">
              <a:solidFill>
                <a:srgbClr val="980000"/>
              </a:solidFill>
              <a:latin typeface="Comfortaa"/>
              <a:ea typeface="Comfortaa"/>
              <a:cs typeface="Comfortaa"/>
              <a:sym typeface="Comfortaa"/>
            </a:endParaRPr>
          </a:p>
        </p:txBody>
      </p:sp>
      <p:pic>
        <p:nvPicPr>
          <p:cNvPr id="56" name="Google Shape;56;p13"/>
          <p:cNvPicPr preferRelativeResize="0"/>
          <p:nvPr/>
        </p:nvPicPr>
        <p:blipFill>
          <a:blip r:embed="rId3">
            <a:alphaModFix/>
          </a:blip>
          <a:stretch>
            <a:fillRect/>
          </a:stretch>
        </p:blipFill>
        <p:spPr>
          <a:xfrm>
            <a:off x="3003525" y="985500"/>
            <a:ext cx="2842050" cy="1281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9FC5E8"/>
            </a:gs>
            <a:gs pos="100000">
              <a:srgbClr val="5B0F00"/>
            </a:gs>
          </a:gsLst>
          <a:lin ang="16198662" scaled="0"/>
        </a:gradFill>
        <a:effectLst/>
      </p:bgPr>
    </p:bg>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xfrm>
            <a:off x="311700" y="1956600"/>
            <a:ext cx="8520600" cy="1019100"/>
          </a:xfrm>
          <a:prstGeom prst="rect">
            <a:avLst/>
          </a:prstGeom>
          <a:solidFill>
            <a:schemeClr val="lt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Questions on</a:t>
            </a:r>
            <a:endParaRPr/>
          </a:p>
          <a:p>
            <a:pPr marL="0" lvl="0" indent="0" algn="ctr" rtl="0">
              <a:spcBef>
                <a:spcPts val="0"/>
              </a:spcBef>
              <a:spcAft>
                <a:spcPts val="0"/>
              </a:spcAft>
              <a:buNone/>
            </a:pPr>
            <a:r>
              <a:rPr lang="en"/>
              <a:t>HS Graduation or A-G?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9FC5E8"/>
            </a:gs>
            <a:gs pos="100000">
              <a:srgbClr val="5B0F00"/>
            </a:gs>
          </a:gsLst>
          <a:lin ang="16198662" scaled="0"/>
        </a:gradFill>
        <a:effectLst/>
      </p:bgPr>
    </p:bg>
    <p:spTree>
      <p:nvGrpSpPr>
        <p:cNvPr id="1" name="Shape 159"/>
        <p:cNvGrpSpPr/>
        <p:nvPr/>
      </p:nvGrpSpPr>
      <p:grpSpPr>
        <a:xfrm>
          <a:off x="0" y="0"/>
          <a:ext cx="0" cy="0"/>
          <a:chOff x="0" y="0"/>
          <a:chExt cx="0" cy="0"/>
        </a:xfrm>
      </p:grpSpPr>
      <p:sp>
        <p:nvSpPr>
          <p:cNvPr id="160" name="Google Shape;160;p23"/>
          <p:cNvSpPr txBox="1"/>
          <p:nvPr/>
        </p:nvSpPr>
        <p:spPr>
          <a:xfrm>
            <a:off x="249550" y="1090575"/>
            <a:ext cx="8582700" cy="3447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161" name="Google Shape;161;p23"/>
          <p:cNvSpPr txBox="1">
            <a:spLocks noGrp="1"/>
          </p:cNvSpPr>
          <p:nvPr>
            <p:ph type="title"/>
          </p:nvPr>
        </p:nvSpPr>
        <p:spPr>
          <a:xfrm>
            <a:off x="311700" y="445025"/>
            <a:ext cx="8520600" cy="5727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Rancho Mirage High School Academies</a:t>
            </a:r>
            <a:endParaRPr/>
          </a:p>
        </p:txBody>
      </p:sp>
      <p:pic>
        <p:nvPicPr>
          <p:cNvPr id="162" name="Google Shape;162;p23"/>
          <p:cNvPicPr preferRelativeResize="0"/>
          <p:nvPr/>
        </p:nvPicPr>
        <p:blipFill rotWithShape="1">
          <a:blip r:embed="rId3">
            <a:alphaModFix/>
          </a:blip>
          <a:srcRect l="26136" t="26516" r="27914" b="25902"/>
          <a:stretch/>
        </p:blipFill>
        <p:spPr>
          <a:xfrm>
            <a:off x="520575" y="1142150"/>
            <a:ext cx="1250900" cy="1267150"/>
          </a:xfrm>
          <a:prstGeom prst="rect">
            <a:avLst/>
          </a:prstGeom>
          <a:noFill/>
          <a:ln>
            <a:noFill/>
          </a:ln>
        </p:spPr>
      </p:pic>
      <p:sp>
        <p:nvSpPr>
          <p:cNvPr id="163" name="Google Shape;163;p23"/>
          <p:cNvSpPr txBox="1"/>
          <p:nvPr/>
        </p:nvSpPr>
        <p:spPr>
          <a:xfrm>
            <a:off x="311700" y="2417925"/>
            <a:ext cx="1787100" cy="12090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5B0F00"/>
                </a:solidFill>
              </a:rPr>
              <a:t>CAFE</a:t>
            </a:r>
            <a:endParaRPr sz="1800" b="1">
              <a:solidFill>
                <a:srgbClr val="5B0F00"/>
              </a:solidFill>
            </a:endParaRPr>
          </a:p>
          <a:p>
            <a:pPr marL="0" lvl="0" indent="0" algn="ctr" rtl="0">
              <a:spcBef>
                <a:spcPts val="0"/>
              </a:spcBef>
              <a:spcAft>
                <a:spcPts val="0"/>
              </a:spcAft>
              <a:buNone/>
            </a:pPr>
            <a:r>
              <a:rPr lang="en" sz="1800">
                <a:solidFill>
                  <a:schemeClr val="dk2"/>
                </a:solidFill>
              </a:rPr>
              <a:t>Culinary Arts Food Education</a:t>
            </a:r>
            <a:endParaRPr sz="1800">
              <a:solidFill>
                <a:schemeClr val="dk2"/>
              </a:solidFill>
            </a:endParaRPr>
          </a:p>
        </p:txBody>
      </p:sp>
      <p:sp>
        <p:nvSpPr>
          <p:cNvPr id="164" name="Google Shape;164;p23"/>
          <p:cNvSpPr txBox="1"/>
          <p:nvPr/>
        </p:nvSpPr>
        <p:spPr>
          <a:xfrm>
            <a:off x="2168213" y="2417925"/>
            <a:ext cx="2160000" cy="12090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5B0F00"/>
                </a:solidFill>
              </a:rPr>
              <a:t>RACE</a:t>
            </a:r>
            <a:endParaRPr sz="1800" b="1">
              <a:solidFill>
                <a:srgbClr val="5B0F00"/>
              </a:solidFill>
            </a:endParaRPr>
          </a:p>
          <a:p>
            <a:pPr marL="0" lvl="0" indent="0" algn="ctr" rtl="0">
              <a:spcBef>
                <a:spcPts val="0"/>
              </a:spcBef>
              <a:spcAft>
                <a:spcPts val="0"/>
              </a:spcAft>
              <a:buNone/>
            </a:pPr>
            <a:r>
              <a:rPr lang="en" sz="1800">
                <a:solidFill>
                  <a:schemeClr val="dk2"/>
                </a:solidFill>
              </a:rPr>
              <a:t>Rattler Automotive Careers Education</a:t>
            </a:r>
            <a:endParaRPr sz="1800">
              <a:solidFill>
                <a:schemeClr val="dk2"/>
              </a:solidFill>
            </a:endParaRPr>
          </a:p>
        </p:txBody>
      </p:sp>
      <p:sp>
        <p:nvSpPr>
          <p:cNvPr id="165" name="Google Shape;165;p23"/>
          <p:cNvSpPr txBox="1"/>
          <p:nvPr/>
        </p:nvSpPr>
        <p:spPr>
          <a:xfrm>
            <a:off x="4362525" y="2349100"/>
            <a:ext cx="2365500" cy="12090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5B0F00"/>
                </a:solidFill>
              </a:rPr>
              <a:t>TTECHS</a:t>
            </a:r>
            <a:endParaRPr sz="1800" b="1">
              <a:solidFill>
                <a:srgbClr val="5B0F00"/>
              </a:solidFill>
            </a:endParaRPr>
          </a:p>
          <a:p>
            <a:pPr marL="0" lvl="0" indent="0" algn="ctr" rtl="0">
              <a:spcBef>
                <a:spcPts val="0"/>
              </a:spcBef>
              <a:spcAft>
                <a:spcPts val="0"/>
              </a:spcAft>
              <a:buNone/>
            </a:pPr>
            <a:r>
              <a:rPr lang="en" sz="1600">
                <a:solidFill>
                  <a:schemeClr val="dk2"/>
                </a:solidFill>
              </a:rPr>
              <a:t>Technical Theater Education &amp; Careers for High School Students</a:t>
            </a:r>
            <a:endParaRPr sz="1600">
              <a:solidFill>
                <a:schemeClr val="dk2"/>
              </a:solidFill>
            </a:endParaRPr>
          </a:p>
        </p:txBody>
      </p:sp>
      <p:pic>
        <p:nvPicPr>
          <p:cNvPr id="166" name="Google Shape;166;p23"/>
          <p:cNvPicPr preferRelativeResize="0"/>
          <p:nvPr/>
        </p:nvPicPr>
        <p:blipFill>
          <a:blip r:embed="rId4">
            <a:alphaModFix/>
          </a:blip>
          <a:stretch>
            <a:fillRect/>
          </a:stretch>
        </p:blipFill>
        <p:spPr>
          <a:xfrm>
            <a:off x="2979513" y="1384450"/>
            <a:ext cx="1197662" cy="1150700"/>
          </a:xfrm>
          <a:prstGeom prst="rect">
            <a:avLst/>
          </a:prstGeom>
          <a:noFill/>
          <a:ln>
            <a:noFill/>
          </a:ln>
        </p:spPr>
      </p:pic>
      <p:pic>
        <p:nvPicPr>
          <p:cNvPr id="167" name="Google Shape;167;p23"/>
          <p:cNvPicPr preferRelativeResize="0"/>
          <p:nvPr/>
        </p:nvPicPr>
        <p:blipFill rotWithShape="1">
          <a:blip r:embed="rId5">
            <a:alphaModFix/>
          </a:blip>
          <a:srcRect t="-823" b="-3397"/>
          <a:stretch/>
        </p:blipFill>
        <p:spPr>
          <a:xfrm>
            <a:off x="2265800" y="1224750"/>
            <a:ext cx="1156850" cy="1109100"/>
          </a:xfrm>
          <a:prstGeom prst="rect">
            <a:avLst/>
          </a:prstGeom>
          <a:noFill/>
          <a:ln>
            <a:noFill/>
          </a:ln>
        </p:spPr>
      </p:pic>
      <p:pic>
        <p:nvPicPr>
          <p:cNvPr id="168" name="Google Shape;168;p23"/>
          <p:cNvPicPr preferRelativeResize="0"/>
          <p:nvPr/>
        </p:nvPicPr>
        <p:blipFill>
          <a:blip r:embed="rId6">
            <a:alphaModFix/>
          </a:blip>
          <a:stretch>
            <a:fillRect/>
          </a:stretch>
        </p:blipFill>
        <p:spPr>
          <a:xfrm>
            <a:off x="5214851" y="1342242"/>
            <a:ext cx="1250901" cy="1109120"/>
          </a:xfrm>
          <a:prstGeom prst="rect">
            <a:avLst/>
          </a:prstGeom>
          <a:noFill/>
          <a:ln>
            <a:noFill/>
          </a:ln>
        </p:spPr>
      </p:pic>
      <p:pic>
        <p:nvPicPr>
          <p:cNvPr id="169" name="Google Shape;169;p23"/>
          <p:cNvPicPr preferRelativeResize="0"/>
          <p:nvPr/>
        </p:nvPicPr>
        <p:blipFill>
          <a:blip r:embed="rId7">
            <a:alphaModFix/>
          </a:blip>
          <a:stretch>
            <a:fillRect/>
          </a:stretch>
        </p:blipFill>
        <p:spPr>
          <a:xfrm>
            <a:off x="4507460" y="1142151"/>
            <a:ext cx="1087414" cy="1150700"/>
          </a:xfrm>
          <a:prstGeom prst="rect">
            <a:avLst/>
          </a:prstGeom>
          <a:noFill/>
          <a:ln>
            <a:noFill/>
          </a:ln>
        </p:spPr>
      </p:pic>
      <p:sp>
        <p:nvSpPr>
          <p:cNvPr id="170" name="Google Shape;170;p23"/>
          <p:cNvSpPr txBox="1"/>
          <p:nvPr/>
        </p:nvSpPr>
        <p:spPr>
          <a:xfrm>
            <a:off x="381125" y="3480825"/>
            <a:ext cx="1787100" cy="82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5B0F00"/>
                </a:solidFill>
              </a:rPr>
              <a:t>Chef Van Loon</a:t>
            </a:r>
            <a:endParaRPr sz="1800" b="1">
              <a:solidFill>
                <a:srgbClr val="5B0F00"/>
              </a:solidFill>
            </a:endParaRPr>
          </a:p>
          <a:p>
            <a:pPr marL="0" lvl="0" indent="0" algn="ctr" rtl="0">
              <a:spcBef>
                <a:spcPts val="0"/>
              </a:spcBef>
              <a:spcAft>
                <a:spcPts val="0"/>
              </a:spcAft>
              <a:buNone/>
            </a:pPr>
            <a:r>
              <a:rPr lang="en" sz="1800">
                <a:solidFill>
                  <a:schemeClr val="dk2"/>
                </a:solidFill>
              </a:rPr>
              <a:t>10-12 grade</a:t>
            </a:r>
            <a:endParaRPr sz="1800">
              <a:solidFill>
                <a:schemeClr val="dk2"/>
              </a:solidFill>
            </a:endParaRPr>
          </a:p>
        </p:txBody>
      </p:sp>
      <p:sp>
        <p:nvSpPr>
          <p:cNvPr id="171" name="Google Shape;171;p23"/>
          <p:cNvSpPr txBox="1"/>
          <p:nvPr/>
        </p:nvSpPr>
        <p:spPr>
          <a:xfrm>
            <a:off x="2371825" y="3480825"/>
            <a:ext cx="1787100" cy="82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5B0F00"/>
                </a:solidFill>
              </a:rPr>
              <a:t>Mr. Bodnar</a:t>
            </a:r>
            <a:endParaRPr sz="1800" b="1">
              <a:solidFill>
                <a:srgbClr val="5B0F00"/>
              </a:solidFill>
            </a:endParaRPr>
          </a:p>
          <a:p>
            <a:pPr marL="0" lvl="0" indent="0" algn="ctr" rtl="0">
              <a:spcBef>
                <a:spcPts val="0"/>
              </a:spcBef>
              <a:spcAft>
                <a:spcPts val="0"/>
              </a:spcAft>
              <a:buNone/>
            </a:pPr>
            <a:r>
              <a:rPr lang="en" sz="1800">
                <a:solidFill>
                  <a:schemeClr val="dk2"/>
                </a:solidFill>
              </a:rPr>
              <a:t>10-12 grade</a:t>
            </a:r>
            <a:endParaRPr sz="1800">
              <a:solidFill>
                <a:schemeClr val="dk2"/>
              </a:solidFill>
            </a:endParaRPr>
          </a:p>
        </p:txBody>
      </p:sp>
      <p:sp>
        <p:nvSpPr>
          <p:cNvPr id="172" name="Google Shape;172;p23"/>
          <p:cNvSpPr txBox="1"/>
          <p:nvPr/>
        </p:nvSpPr>
        <p:spPr>
          <a:xfrm>
            <a:off x="4547850" y="3480825"/>
            <a:ext cx="1917900" cy="82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5B0F00"/>
                </a:solidFill>
              </a:rPr>
              <a:t>Mrs. Newhouse</a:t>
            </a:r>
            <a:endParaRPr sz="1800" b="1">
              <a:solidFill>
                <a:srgbClr val="5B0F00"/>
              </a:solidFill>
            </a:endParaRPr>
          </a:p>
          <a:p>
            <a:pPr marL="0" lvl="0" indent="0" algn="ctr" rtl="0">
              <a:spcBef>
                <a:spcPts val="0"/>
              </a:spcBef>
              <a:spcAft>
                <a:spcPts val="0"/>
              </a:spcAft>
              <a:buNone/>
            </a:pPr>
            <a:r>
              <a:rPr lang="en" sz="1800">
                <a:solidFill>
                  <a:schemeClr val="dk2"/>
                </a:solidFill>
              </a:rPr>
              <a:t>9-12 grade</a:t>
            </a:r>
            <a:endParaRPr sz="1800">
              <a:solidFill>
                <a:schemeClr val="dk2"/>
              </a:solidFill>
            </a:endParaRPr>
          </a:p>
        </p:txBody>
      </p:sp>
      <p:sp>
        <p:nvSpPr>
          <p:cNvPr id="173" name="Google Shape;173;p23"/>
          <p:cNvSpPr txBox="1"/>
          <p:nvPr/>
        </p:nvSpPr>
        <p:spPr>
          <a:xfrm>
            <a:off x="6762325" y="3480825"/>
            <a:ext cx="1917900" cy="9270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5B0F00"/>
                </a:solidFill>
              </a:rPr>
              <a:t>Mrs. Robinson</a:t>
            </a:r>
            <a:endParaRPr sz="1800" b="1">
              <a:solidFill>
                <a:srgbClr val="5B0F00"/>
              </a:solidFill>
            </a:endParaRPr>
          </a:p>
          <a:p>
            <a:pPr marL="0" lvl="0" indent="0" algn="ctr" rtl="0">
              <a:spcBef>
                <a:spcPts val="0"/>
              </a:spcBef>
              <a:spcAft>
                <a:spcPts val="0"/>
              </a:spcAft>
              <a:buNone/>
            </a:pPr>
            <a:r>
              <a:rPr lang="en" sz="1800" b="1">
                <a:solidFill>
                  <a:srgbClr val="5B0F00"/>
                </a:solidFill>
              </a:rPr>
              <a:t>Mrs. Sandoval</a:t>
            </a:r>
            <a:endParaRPr sz="1800" b="1">
              <a:solidFill>
                <a:srgbClr val="5B0F00"/>
              </a:solidFill>
            </a:endParaRPr>
          </a:p>
          <a:p>
            <a:pPr marL="0" lvl="0" indent="0" algn="ctr" rtl="0">
              <a:spcBef>
                <a:spcPts val="0"/>
              </a:spcBef>
              <a:spcAft>
                <a:spcPts val="0"/>
              </a:spcAft>
              <a:buNone/>
            </a:pPr>
            <a:r>
              <a:rPr lang="en" sz="1800">
                <a:solidFill>
                  <a:schemeClr val="dk2"/>
                </a:solidFill>
              </a:rPr>
              <a:t>9-12 grade</a:t>
            </a:r>
            <a:endParaRPr sz="1800">
              <a:solidFill>
                <a:schemeClr val="dk2"/>
              </a:solidFill>
            </a:endParaRPr>
          </a:p>
        </p:txBody>
      </p:sp>
      <p:sp>
        <p:nvSpPr>
          <p:cNvPr id="174" name="Google Shape;174;p23"/>
          <p:cNvSpPr txBox="1"/>
          <p:nvPr/>
        </p:nvSpPr>
        <p:spPr>
          <a:xfrm>
            <a:off x="6854675" y="2314475"/>
            <a:ext cx="1693800" cy="12090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5B0F00"/>
                </a:solidFill>
              </a:rPr>
              <a:t>AVID</a:t>
            </a:r>
            <a:endParaRPr sz="1800" b="1">
              <a:solidFill>
                <a:srgbClr val="5B0F00"/>
              </a:solidFill>
            </a:endParaRPr>
          </a:p>
          <a:p>
            <a:pPr marL="0" lvl="0" indent="0" algn="ctr" rtl="0">
              <a:spcBef>
                <a:spcPts val="0"/>
              </a:spcBef>
              <a:spcAft>
                <a:spcPts val="0"/>
              </a:spcAft>
              <a:buNone/>
            </a:pPr>
            <a:r>
              <a:rPr lang="en" sz="1800">
                <a:solidFill>
                  <a:schemeClr val="dk2"/>
                </a:solidFill>
              </a:rPr>
              <a:t>Advance via Individual Determination</a:t>
            </a:r>
            <a:endParaRPr sz="1800">
              <a:solidFill>
                <a:schemeClr val="dk2"/>
              </a:solidFill>
            </a:endParaRPr>
          </a:p>
        </p:txBody>
      </p:sp>
      <p:pic>
        <p:nvPicPr>
          <p:cNvPr id="175" name="Google Shape;175;p23"/>
          <p:cNvPicPr preferRelativeResize="0"/>
          <p:nvPr/>
        </p:nvPicPr>
        <p:blipFill>
          <a:blip r:embed="rId8">
            <a:alphaModFix/>
          </a:blip>
          <a:stretch>
            <a:fillRect/>
          </a:stretch>
        </p:blipFill>
        <p:spPr>
          <a:xfrm>
            <a:off x="7573875" y="1496299"/>
            <a:ext cx="974588" cy="927000"/>
          </a:xfrm>
          <a:prstGeom prst="rect">
            <a:avLst/>
          </a:prstGeom>
          <a:noFill/>
          <a:ln>
            <a:noFill/>
          </a:ln>
        </p:spPr>
      </p:pic>
      <p:pic>
        <p:nvPicPr>
          <p:cNvPr id="176" name="Google Shape;176;p23"/>
          <p:cNvPicPr preferRelativeResize="0"/>
          <p:nvPr/>
        </p:nvPicPr>
        <p:blipFill>
          <a:blip r:embed="rId9">
            <a:alphaModFix/>
          </a:blip>
          <a:stretch>
            <a:fillRect/>
          </a:stretch>
        </p:blipFill>
        <p:spPr>
          <a:xfrm>
            <a:off x="6679687" y="1486775"/>
            <a:ext cx="974600" cy="946052"/>
          </a:xfrm>
          <a:prstGeom prst="rect">
            <a:avLst/>
          </a:prstGeom>
          <a:noFill/>
          <a:ln>
            <a:noFill/>
          </a:ln>
        </p:spPr>
      </p:pic>
      <p:pic>
        <p:nvPicPr>
          <p:cNvPr id="177" name="Google Shape;177;p23"/>
          <p:cNvPicPr preferRelativeResize="0"/>
          <p:nvPr/>
        </p:nvPicPr>
        <p:blipFill>
          <a:blip r:embed="rId10">
            <a:alphaModFix/>
          </a:blip>
          <a:stretch>
            <a:fillRect/>
          </a:stretch>
        </p:blipFill>
        <p:spPr>
          <a:xfrm>
            <a:off x="6520225" y="1090580"/>
            <a:ext cx="2160000" cy="64274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9FC5E8"/>
            </a:gs>
            <a:gs pos="100000">
              <a:srgbClr val="5B0F00"/>
            </a:gs>
          </a:gsLst>
          <a:lin ang="16198662" scaled="0"/>
        </a:gradFill>
        <a:effectLst/>
      </p:bgPr>
    </p:bg>
    <p:spTree>
      <p:nvGrpSpPr>
        <p:cNvPr id="1" name="Shape 181"/>
        <p:cNvGrpSpPr/>
        <p:nvPr/>
      </p:nvGrpSpPr>
      <p:grpSpPr>
        <a:xfrm>
          <a:off x="0" y="0"/>
          <a:ext cx="0" cy="0"/>
          <a:chOff x="0" y="0"/>
          <a:chExt cx="0" cy="0"/>
        </a:xfrm>
      </p:grpSpPr>
      <p:sp>
        <p:nvSpPr>
          <p:cNvPr id="182" name="Google Shape;182;p24"/>
          <p:cNvSpPr txBox="1">
            <a:spLocks noGrp="1"/>
          </p:cNvSpPr>
          <p:nvPr>
            <p:ph type="title"/>
          </p:nvPr>
        </p:nvSpPr>
        <p:spPr>
          <a:xfrm>
            <a:off x="311700" y="312950"/>
            <a:ext cx="8520600" cy="572700"/>
          </a:xfrm>
          <a:prstGeom prst="rect">
            <a:avLst/>
          </a:prstGeom>
          <a:solidFill>
            <a:schemeClr val="lt2"/>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CAFE</a:t>
            </a:r>
            <a:r>
              <a:rPr lang="en"/>
              <a:t>: https://cafeacademy.weebly.com/</a:t>
            </a:r>
            <a:endParaRPr/>
          </a:p>
        </p:txBody>
      </p:sp>
      <p:sp>
        <p:nvSpPr>
          <p:cNvPr id="183" name="Google Shape;183;p24"/>
          <p:cNvSpPr txBox="1">
            <a:spLocks noGrp="1"/>
          </p:cNvSpPr>
          <p:nvPr>
            <p:ph type="body" idx="1"/>
          </p:nvPr>
        </p:nvSpPr>
        <p:spPr>
          <a:xfrm>
            <a:off x="311700" y="1041125"/>
            <a:ext cx="8520600" cy="3592500"/>
          </a:xfrm>
          <a:prstGeom prst="rect">
            <a:avLst/>
          </a:prstGeom>
          <a:solidFill>
            <a:srgbClr val="FFFFFF"/>
          </a:solidFill>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a:solidFill>
                  <a:srgbClr val="5B0F00"/>
                </a:solidFill>
              </a:rPr>
              <a:t>Instructor: Chef Jenna Van Loon | Counselor: Mr. Solis</a:t>
            </a:r>
            <a:endParaRPr>
              <a:solidFill>
                <a:srgbClr val="5B0F00"/>
              </a:solidFill>
            </a:endParaRPr>
          </a:p>
          <a:p>
            <a:pPr marL="0" lvl="0" indent="0" algn="l" rtl="0">
              <a:spcBef>
                <a:spcPts val="1200"/>
              </a:spcBef>
              <a:spcAft>
                <a:spcPts val="0"/>
              </a:spcAft>
              <a:buClr>
                <a:schemeClr val="dk1"/>
              </a:buClr>
              <a:buSzPts val="1100"/>
              <a:buFont typeface="Arial"/>
              <a:buNone/>
            </a:pPr>
            <a:r>
              <a:rPr lang="en">
                <a:solidFill>
                  <a:schemeClr val="dk1"/>
                </a:solidFill>
              </a:rPr>
              <a:t>3 year program through COD (10th-12th)</a:t>
            </a:r>
            <a:endParaRPr>
              <a:solidFill>
                <a:schemeClr val="dk1"/>
              </a:solidFill>
            </a:endParaRPr>
          </a:p>
          <a:p>
            <a:pPr marL="0" lvl="0" indent="0" algn="l" rtl="0">
              <a:lnSpc>
                <a:spcPct val="100000"/>
              </a:lnSpc>
              <a:spcBef>
                <a:spcPts val="1200"/>
              </a:spcBef>
              <a:spcAft>
                <a:spcPts val="0"/>
              </a:spcAft>
              <a:buNone/>
            </a:pPr>
            <a:endParaRPr>
              <a:solidFill>
                <a:schemeClr val="dk1"/>
              </a:solidFill>
            </a:endParaRPr>
          </a:p>
          <a:p>
            <a:pPr marL="0" lvl="0" indent="0" algn="l" rtl="0">
              <a:lnSpc>
                <a:spcPct val="100000"/>
              </a:lnSpc>
              <a:spcBef>
                <a:spcPts val="1200"/>
              </a:spcBef>
              <a:spcAft>
                <a:spcPts val="0"/>
              </a:spcAft>
              <a:buNone/>
            </a:pPr>
            <a:endParaRPr>
              <a:solidFill>
                <a:schemeClr val="dk1"/>
              </a:solidFill>
            </a:endParaRPr>
          </a:p>
          <a:p>
            <a:pPr marL="0" lvl="0" indent="0" algn="l" rtl="0">
              <a:spcBef>
                <a:spcPts val="1200"/>
              </a:spcBef>
              <a:spcAft>
                <a:spcPts val="1200"/>
              </a:spcAft>
              <a:buNone/>
            </a:pPr>
            <a:endParaRPr sz="2100">
              <a:solidFill>
                <a:schemeClr val="dk1"/>
              </a:solidFill>
            </a:endParaRPr>
          </a:p>
        </p:txBody>
      </p:sp>
      <p:sp>
        <p:nvSpPr>
          <p:cNvPr id="184" name="Google Shape;184;p24"/>
          <p:cNvSpPr txBox="1"/>
          <p:nvPr/>
        </p:nvSpPr>
        <p:spPr>
          <a:xfrm>
            <a:off x="435100" y="2128875"/>
            <a:ext cx="4428600" cy="2190900"/>
          </a:xfrm>
          <a:prstGeom prst="rect">
            <a:avLst/>
          </a:prstGeom>
          <a:solidFill>
            <a:schemeClr val="lt2"/>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1500">
                <a:solidFill>
                  <a:schemeClr val="dk1"/>
                </a:solidFill>
              </a:rPr>
              <a:t>The RMHS Culinary Arts For Education (CAFE) program is a professional learning environment designed to foster full student potential through rigorous and relevant academics and work-based experience in order to empower, inspire, and prepare our students for post-graduate college or career paths in the hospitality industry.</a:t>
            </a:r>
            <a:endParaRPr sz="1800">
              <a:solidFill>
                <a:schemeClr val="dk2"/>
              </a:solidFill>
            </a:endParaRPr>
          </a:p>
        </p:txBody>
      </p:sp>
      <p:pic>
        <p:nvPicPr>
          <p:cNvPr id="185" name="Google Shape;185;p24"/>
          <p:cNvPicPr preferRelativeResize="0"/>
          <p:nvPr/>
        </p:nvPicPr>
        <p:blipFill>
          <a:blip r:embed="rId3">
            <a:alphaModFix/>
          </a:blip>
          <a:stretch>
            <a:fillRect/>
          </a:stretch>
        </p:blipFill>
        <p:spPr>
          <a:xfrm>
            <a:off x="4945275" y="2160088"/>
            <a:ext cx="3772274" cy="2128475"/>
          </a:xfrm>
          <a:prstGeom prst="rect">
            <a:avLst/>
          </a:prstGeom>
          <a:noFill/>
          <a:ln w="19050" cap="flat" cmpd="sng">
            <a:solidFill>
              <a:srgbClr val="C9DAF8"/>
            </a:solidFill>
            <a:prstDash val="solid"/>
            <a:round/>
            <a:headEnd type="none" w="sm" len="sm"/>
            <a:tailEnd type="none" w="sm" len="sm"/>
          </a:ln>
        </p:spPr>
      </p:pic>
      <p:sp>
        <p:nvSpPr>
          <p:cNvPr id="186" name="Google Shape;186;p24"/>
          <p:cNvSpPr/>
          <p:nvPr/>
        </p:nvSpPr>
        <p:spPr>
          <a:xfrm>
            <a:off x="7101575" y="403650"/>
            <a:ext cx="1654800" cy="1662600"/>
          </a:xfrm>
          <a:prstGeom prst="ellipse">
            <a:avLst/>
          </a:prstGeom>
          <a:solidFill>
            <a:srgbClr val="FFFFFF"/>
          </a:solidFill>
          <a:ln w="19050" cap="flat" cmpd="sng">
            <a:solidFill>
              <a:srgbClr val="5B0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87" name="Google Shape;187;p24"/>
          <p:cNvPicPr preferRelativeResize="0"/>
          <p:nvPr/>
        </p:nvPicPr>
        <p:blipFill rotWithShape="1">
          <a:blip r:embed="rId4">
            <a:alphaModFix/>
          </a:blip>
          <a:srcRect l="26136" t="26516" r="27914" b="25902"/>
          <a:stretch/>
        </p:blipFill>
        <p:spPr>
          <a:xfrm>
            <a:off x="7213163" y="460650"/>
            <a:ext cx="1431624" cy="14502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9FC5E8"/>
            </a:gs>
            <a:gs pos="100000">
              <a:srgbClr val="5B0F00"/>
            </a:gs>
          </a:gsLst>
          <a:lin ang="16198662" scaled="0"/>
        </a:gradFill>
        <a:effectLst/>
      </p:bgPr>
    </p:bg>
    <p:spTree>
      <p:nvGrpSpPr>
        <p:cNvPr id="1" name="Shape 191"/>
        <p:cNvGrpSpPr/>
        <p:nvPr/>
      </p:nvGrpSpPr>
      <p:grpSpPr>
        <a:xfrm>
          <a:off x="0" y="0"/>
          <a:ext cx="0" cy="0"/>
          <a:chOff x="0" y="0"/>
          <a:chExt cx="0" cy="0"/>
        </a:xfrm>
      </p:grpSpPr>
      <p:sp>
        <p:nvSpPr>
          <p:cNvPr id="192" name="Google Shape;192;p25"/>
          <p:cNvSpPr txBox="1">
            <a:spLocks noGrp="1"/>
          </p:cNvSpPr>
          <p:nvPr>
            <p:ph type="title"/>
          </p:nvPr>
        </p:nvSpPr>
        <p:spPr>
          <a:xfrm>
            <a:off x="311700" y="445025"/>
            <a:ext cx="8520600" cy="572700"/>
          </a:xfrm>
          <a:prstGeom prst="rect">
            <a:avLst/>
          </a:prstGeom>
          <a:solidFill>
            <a:schemeClr val="lt2"/>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RACE</a:t>
            </a:r>
            <a:r>
              <a:rPr lang="en"/>
              <a:t>: https://rmhsraceacademy.weebly.com/</a:t>
            </a:r>
            <a:endParaRPr/>
          </a:p>
        </p:txBody>
      </p:sp>
      <p:sp>
        <p:nvSpPr>
          <p:cNvPr id="193" name="Google Shape;193;p25"/>
          <p:cNvSpPr txBox="1">
            <a:spLocks noGrp="1"/>
          </p:cNvSpPr>
          <p:nvPr>
            <p:ph type="body" idx="1"/>
          </p:nvPr>
        </p:nvSpPr>
        <p:spPr>
          <a:xfrm>
            <a:off x="311700" y="1152475"/>
            <a:ext cx="8520600" cy="3555900"/>
          </a:xfrm>
          <a:prstGeom prst="rect">
            <a:avLst/>
          </a:prstGeom>
          <a:solidFill>
            <a:srgbClr val="FFFFFF"/>
          </a:solidFill>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5B0F00"/>
                </a:solidFill>
              </a:rPr>
              <a:t>Instructor: Will Bodnar | Counselor: Mrs. Garcia</a:t>
            </a:r>
            <a:endParaRPr>
              <a:solidFill>
                <a:srgbClr val="5B0F00"/>
              </a:solidFill>
            </a:endParaRPr>
          </a:p>
          <a:p>
            <a:pPr marL="0" lvl="0" indent="0" algn="l" rtl="0">
              <a:spcBef>
                <a:spcPts val="1200"/>
              </a:spcBef>
              <a:spcAft>
                <a:spcPts val="1200"/>
              </a:spcAft>
              <a:buNone/>
            </a:pPr>
            <a:r>
              <a:rPr lang="en">
                <a:solidFill>
                  <a:schemeClr val="dk1"/>
                </a:solidFill>
              </a:rPr>
              <a:t>3 year program through COD ( 10th-12th)</a:t>
            </a:r>
            <a:endParaRPr>
              <a:solidFill>
                <a:schemeClr val="dk1"/>
              </a:solidFill>
            </a:endParaRPr>
          </a:p>
        </p:txBody>
      </p:sp>
      <p:sp>
        <p:nvSpPr>
          <p:cNvPr id="194" name="Google Shape;194;p25"/>
          <p:cNvSpPr/>
          <p:nvPr/>
        </p:nvSpPr>
        <p:spPr>
          <a:xfrm>
            <a:off x="7109225" y="174850"/>
            <a:ext cx="1593000" cy="1413900"/>
          </a:xfrm>
          <a:prstGeom prst="ellipse">
            <a:avLst/>
          </a:prstGeom>
          <a:solidFill>
            <a:srgbClr val="FFFFFF"/>
          </a:solidFill>
          <a:ln w="19050" cap="flat" cmpd="sng">
            <a:solidFill>
              <a:srgbClr val="5B0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95" name="Google Shape;195;p25"/>
          <p:cNvPicPr preferRelativeResize="0"/>
          <p:nvPr/>
        </p:nvPicPr>
        <p:blipFill>
          <a:blip r:embed="rId3">
            <a:alphaModFix/>
          </a:blip>
          <a:stretch>
            <a:fillRect/>
          </a:stretch>
        </p:blipFill>
        <p:spPr>
          <a:xfrm>
            <a:off x="7381688" y="349699"/>
            <a:ext cx="1156868" cy="1064200"/>
          </a:xfrm>
          <a:prstGeom prst="rect">
            <a:avLst/>
          </a:prstGeom>
          <a:noFill/>
          <a:ln>
            <a:noFill/>
          </a:ln>
          <a:effectLst>
            <a:outerShdw blurRad="57150" dist="19050" dir="5400000" algn="bl" rotWithShape="0">
              <a:srgbClr val="000000">
                <a:alpha val="50000"/>
              </a:srgbClr>
            </a:outerShdw>
          </a:effectLst>
        </p:spPr>
      </p:pic>
      <p:sp>
        <p:nvSpPr>
          <p:cNvPr id="196" name="Google Shape;196;p25"/>
          <p:cNvSpPr txBox="1"/>
          <p:nvPr/>
        </p:nvSpPr>
        <p:spPr>
          <a:xfrm>
            <a:off x="419575" y="2082225"/>
            <a:ext cx="4071300" cy="2424000"/>
          </a:xfrm>
          <a:prstGeom prst="rect">
            <a:avLst/>
          </a:prstGeom>
          <a:solidFill>
            <a:srgbClr val="EFEFE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rPr>
              <a:t>The RMHS Rattler Automotive Careers Education (RACE) program is a professional learning environment designed to foster full student potential through rigorous and relevant academics and work-based experience in order to empower, inspire, and prepare our students for post-graduate college or career paths in the automotive industry.</a:t>
            </a:r>
            <a:endParaRPr sz="2200">
              <a:solidFill>
                <a:schemeClr val="dk1"/>
              </a:solidFill>
            </a:endParaRPr>
          </a:p>
        </p:txBody>
      </p:sp>
      <p:sp>
        <p:nvSpPr>
          <p:cNvPr id="197" name="Google Shape;197;p25"/>
          <p:cNvSpPr txBox="1"/>
          <p:nvPr/>
        </p:nvSpPr>
        <p:spPr>
          <a:xfrm>
            <a:off x="4761000" y="1481425"/>
            <a:ext cx="4071300" cy="28980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sz="1800" b="1">
                <a:solidFill>
                  <a:schemeClr val="dk1"/>
                </a:solidFill>
              </a:rPr>
              <a:t>Automotive 010</a:t>
            </a:r>
            <a:endParaRPr sz="1800" b="1">
              <a:solidFill>
                <a:schemeClr val="dk1"/>
              </a:solidFill>
            </a:endParaRPr>
          </a:p>
          <a:p>
            <a:pPr marL="0" lvl="0" indent="0" algn="l" rtl="0">
              <a:spcBef>
                <a:spcPts val="0"/>
              </a:spcBef>
              <a:spcAft>
                <a:spcPts val="0"/>
              </a:spcAft>
              <a:buNone/>
            </a:pPr>
            <a:r>
              <a:rPr lang="en" sz="1000">
                <a:solidFill>
                  <a:schemeClr val="dk1"/>
                </a:solidFill>
              </a:rPr>
              <a:t>This course covers the </a:t>
            </a:r>
            <a:r>
              <a:rPr lang="en" sz="1000">
                <a:solidFill>
                  <a:schemeClr val="dk1"/>
                </a:solidFill>
                <a:highlight>
                  <a:schemeClr val="accent6"/>
                </a:highlight>
              </a:rPr>
              <a:t>fundamentals and basic knowledge of the automotive repair trade</a:t>
            </a:r>
            <a:r>
              <a:rPr lang="en" sz="1000">
                <a:solidFill>
                  <a:schemeClr val="dk1"/>
                </a:solidFill>
              </a:rPr>
              <a:t>. It includes shop safety, hand tools, fasteners, shop math, and an overview of basic automotive systems. </a:t>
            </a:r>
            <a:endParaRPr sz="1000">
              <a:solidFill>
                <a:schemeClr val="dk1"/>
              </a:solidFill>
            </a:endParaRPr>
          </a:p>
          <a:p>
            <a:pPr marL="457200" lvl="0" indent="-342900" algn="l" rtl="0">
              <a:spcBef>
                <a:spcPts val="0"/>
              </a:spcBef>
              <a:spcAft>
                <a:spcPts val="0"/>
              </a:spcAft>
              <a:buClr>
                <a:schemeClr val="dk1"/>
              </a:buClr>
              <a:buSzPts val="1800"/>
              <a:buChar char="❏"/>
            </a:pPr>
            <a:r>
              <a:rPr lang="en" sz="1800" b="1">
                <a:solidFill>
                  <a:schemeClr val="dk1"/>
                </a:solidFill>
              </a:rPr>
              <a:t>Automotive 012</a:t>
            </a:r>
            <a:endParaRPr sz="1800" b="1">
              <a:solidFill>
                <a:schemeClr val="dk1"/>
              </a:solidFill>
            </a:endParaRPr>
          </a:p>
          <a:p>
            <a:pPr marL="0" lvl="0" indent="0" algn="l" rtl="0">
              <a:spcBef>
                <a:spcPts val="0"/>
              </a:spcBef>
              <a:spcAft>
                <a:spcPts val="0"/>
              </a:spcAft>
              <a:buNone/>
            </a:pPr>
            <a:r>
              <a:rPr lang="en" sz="1100">
                <a:solidFill>
                  <a:schemeClr val="dk1"/>
                </a:solidFill>
              </a:rPr>
              <a:t>This course provides t</a:t>
            </a:r>
            <a:r>
              <a:rPr lang="en" sz="1100">
                <a:solidFill>
                  <a:schemeClr val="dk1"/>
                </a:solidFill>
                <a:highlight>
                  <a:schemeClr val="accent6"/>
                </a:highlight>
              </a:rPr>
              <a:t>heory and hands-on experience in automotive steering and suspension systems</a:t>
            </a:r>
            <a:r>
              <a:rPr lang="en" sz="1100">
                <a:solidFill>
                  <a:schemeClr val="dk1"/>
                </a:solidFill>
              </a:rPr>
              <a:t> including: theory of operation, service, diagnosis and repair. </a:t>
            </a:r>
            <a:endParaRPr sz="1100">
              <a:solidFill>
                <a:schemeClr val="dk1"/>
              </a:solidFill>
            </a:endParaRPr>
          </a:p>
          <a:p>
            <a:pPr marL="457200" lvl="0" indent="-342900" algn="l" rtl="0">
              <a:spcBef>
                <a:spcPts val="0"/>
              </a:spcBef>
              <a:spcAft>
                <a:spcPts val="0"/>
              </a:spcAft>
              <a:buClr>
                <a:schemeClr val="dk1"/>
              </a:buClr>
              <a:buSzPts val="1800"/>
              <a:buChar char="❏"/>
            </a:pPr>
            <a:r>
              <a:rPr lang="en" sz="1800" b="1">
                <a:solidFill>
                  <a:schemeClr val="dk1"/>
                </a:solidFill>
              </a:rPr>
              <a:t>Automotive 013</a:t>
            </a:r>
            <a:endParaRPr sz="1800" b="1">
              <a:solidFill>
                <a:schemeClr val="dk1"/>
              </a:solidFill>
            </a:endParaRPr>
          </a:p>
          <a:p>
            <a:pPr marL="0" lvl="0" indent="0" algn="l" rtl="0">
              <a:spcBef>
                <a:spcPts val="0"/>
              </a:spcBef>
              <a:spcAft>
                <a:spcPts val="0"/>
              </a:spcAft>
              <a:buNone/>
            </a:pPr>
            <a:r>
              <a:rPr lang="en" sz="1100">
                <a:solidFill>
                  <a:schemeClr val="dk1"/>
                </a:solidFill>
              </a:rPr>
              <a:t>This course covers the </a:t>
            </a:r>
            <a:r>
              <a:rPr lang="en" sz="1100">
                <a:solidFill>
                  <a:schemeClr val="dk1"/>
                </a:solidFill>
                <a:highlight>
                  <a:schemeClr val="accent6"/>
                </a:highlight>
              </a:rPr>
              <a:t>basic fundamentals and basic knowledge of the automotive repair trade for the braking system. </a:t>
            </a:r>
            <a:r>
              <a:rPr lang="en" sz="1100">
                <a:solidFill>
                  <a:schemeClr val="dk1"/>
                </a:solidFill>
              </a:rPr>
              <a:t>It includes discussion, demonstrations and hands-on laboratory practice, shop safety, hand tools, hydraulic principles, shop math, brake system principles, system diagnosis and repair, basic electrical, wiring schematics and electrical diagnosis.</a:t>
            </a:r>
            <a:endParaRPr sz="11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9FC5E8"/>
            </a:gs>
            <a:gs pos="100000">
              <a:srgbClr val="5B0F00"/>
            </a:gs>
          </a:gsLst>
          <a:lin ang="16198662" scaled="0"/>
        </a:gradFill>
        <a:effectLst/>
      </p:bgPr>
    </p:bg>
    <p:spTree>
      <p:nvGrpSpPr>
        <p:cNvPr id="1" name="Shape 201"/>
        <p:cNvGrpSpPr/>
        <p:nvPr/>
      </p:nvGrpSpPr>
      <p:grpSpPr>
        <a:xfrm>
          <a:off x="0" y="0"/>
          <a:ext cx="0" cy="0"/>
          <a:chOff x="0" y="0"/>
          <a:chExt cx="0" cy="0"/>
        </a:xfrm>
      </p:grpSpPr>
      <p:sp>
        <p:nvSpPr>
          <p:cNvPr id="202" name="Google Shape;202;p26"/>
          <p:cNvSpPr txBox="1">
            <a:spLocks noGrp="1"/>
          </p:cNvSpPr>
          <p:nvPr>
            <p:ph type="title"/>
          </p:nvPr>
        </p:nvSpPr>
        <p:spPr>
          <a:xfrm>
            <a:off x="311700" y="445025"/>
            <a:ext cx="8520600" cy="572700"/>
          </a:xfrm>
          <a:prstGeom prst="rect">
            <a:avLst/>
          </a:prstGeom>
          <a:solidFill>
            <a:schemeClr val="lt2"/>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TTECHS</a:t>
            </a:r>
            <a:r>
              <a:rPr lang="en"/>
              <a:t>: https://rmhstheaterclasses.weebly.com/</a:t>
            </a:r>
            <a:endParaRPr/>
          </a:p>
        </p:txBody>
      </p:sp>
      <p:sp>
        <p:nvSpPr>
          <p:cNvPr id="203" name="Google Shape;203;p26"/>
          <p:cNvSpPr txBox="1">
            <a:spLocks noGrp="1"/>
          </p:cNvSpPr>
          <p:nvPr>
            <p:ph type="body" idx="1"/>
          </p:nvPr>
        </p:nvSpPr>
        <p:spPr>
          <a:xfrm>
            <a:off x="311700" y="1152475"/>
            <a:ext cx="8520600" cy="3594900"/>
          </a:xfrm>
          <a:prstGeom prst="rect">
            <a:avLst/>
          </a:prstGeom>
          <a:solidFill>
            <a:schemeClr val="lt2"/>
          </a:solidFill>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rgbClr val="980000"/>
                </a:solidFill>
              </a:rPr>
              <a:t>Instructors: Mrs. Newhouse | Counselor: Mrs. Garcia</a:t>
            </a:r>
            <a:endParaRPr b="1">
              <a:solidFill>
                <a:srgbClr val="980000"/>
              </a:solidFill>
            </a:endParaRPr>
          </a:p>
          <a:p>
            <a:pPr marL="0" lvl="0" indent="0" algn="l" rtl="0">
              <a:spcBef>
                <a:spcPts val="1200"/>
              </a:spcBef>
              <a:spcAft>
                <a:spcPts val="1200"/>
              </a:spcAft>
              <a:buNone/>
            </a:pPr>
            <a:r>
              <a:rPr lang="en">
                <a:solidFill>
                  <a:schemeClr val="dk1"/>
                </a:solidFill>
              </a:rPr>
              <a:t>Students can participate in grades 9-12</a:t>
            </a:r>
            <a:endParaRPr>
              <a:solidFill>
                <a:schemeClr val="dk1"/>
              </a:solidFill>
            </a:endParaRPr>
          </a:p>
        </p:txBody>
      </p:sp>
      <p:sp>
        <p:nvSpPr>
          <p:cNvPr id="204" name="Google Shape;204;p26"/>
          <p:cNvSpPr txBox="1"/>
          <p:nvPr/>
        </p:nvSpPr>
        <p:spPr>
          <a:xfrm>
            <a:off x="450650" y="2113350"/>
            <a:ext cx="4273200" cy="23619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rPr>
              <a:t>The TTECHS Career Pathway at Rancho Mirage High School gives students an opportunity to learn about technical theatre/entertainment industry while providing real life-skills needed to enter college or employment in the industry. Interacting with the community through production support, field trips, and mentors allows TTECHS students to develop both technical and employability skills needed to succeed in the field. </a:t>
            </a:r>
            <a:endParaRPr sz="1900">
              <a:solidFill>
                <a:schemeClr val="dk1"/>
              </a:solidFill>
            </a:endParaRPr>
          </a:p>
        </p:txBody>
      </p:sp>
      <p:sp>
        <p:nvSpPr>
          <p:cNvPr id="205" name="Google Shape;205;p26"/>
          <p:cNvSpPr txBox="1"/>
          <p:nvPr/>
        </p:nvSpPr>
        <p:spPr>
          <a:xfrm>
            <a:off x="4809350" y="2222125"/>
            <a:ext cx="3877200" cy="2315400"/>
          </a:xfrm>
          <a:prstGeom prst="rect">
            <a:avLst/>
          </a:prstGeom>
          <a:solidFill>
            <a:srgbClr val="CFE2F3"/>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What are some things I can learn in TTECHS?</a:t>
            </a:r>
            <a:endParaRPr sz="12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The TTECHS Pathway offers students both academic and professional skills that apply to </a:t>
            </a:r>
            <a:r>
              <a:rPr lang="en" sz="1200">
                <a:solidFill>
                  <a:schemeClr val="dk1"/>
                </a:solidFill>
                <a:highlight>
                  <a:srgbClr val="FFFF00"/>
                </a:highlight>
              </a:rPr>
              <a:t>subjects such as mathematics and physics.</a:t>
            </a:r>
            <a:r>
              <a:rPr lang="en" sz="1200">
                <a:solidFill>
                  <a:schemeClr val="dk1"/>
                </a:solidFill>
              </a:rPr>
              <a:t> The curriculum features a hybrid of solid academics and professional training to provide hands-on experience in the tech theatre/entertainment industry.</a:t>
            </a:r>
            <a:endParaRPr sz="1200">
              <a:solidFill>
                <a:schemeClr val="dk1"/>
              </a:solidFill>
            </a:endParaRPr>
          </a:p>
          <a:p>
            <a:pPr marL="0" lvl="0" indent="0" algn="l" rtl="0">
              <a:spcBef>
                <a:spcPts val="0"/>
              </a:spcBef>
              <a:spcAft>
                <a:spcPts val="0"/>
              </a:spcAft>
              <a:buNone/>
            </a:pPr>
            <a:r>
              <a:rPr lang="en" sz="1200">
                <a:solidFill>
                  <a:schemeClr val="dk1"/>
                </a:solidFill>
              </a:rPr>
              <a:t>Students are </a:t>
            </a:r>
            <a:r>
              <a:rPr lang="en" sz="1200">
                <a:solidFill>
                  <a:schemeClr val="dk1"/>
                </a:solidFill>
                <a:highlight>
                  <a:srgbClr val="FFFF00"/>
                </a:highlight>
              </a:rPr>
              <a:t>expected to master basic construction and measurement skills while utilizing basic hand tools, power tools, and other equipment to complete required stage tasks.</a:t>
            </a:r>
            <a:endParaRPr sz="1800">
              <a:solidFill>
                <a:schemeClr val="dk1"/>
              </a:solidFill>
              <a:highlight>
                <a:srgbClr val="FFFF00"/>
              </a:highlight>
            </a:endParaRPr>
          </a:p>
        </p:txBody>
      </p:sp>
      <p:sp>
        <p:nvSpPr>
          <p:cNvPr id="206" name="Google Shape;206;p26"/>
          <p:cNvSpPr/>
          <p:nvPr/>
        </p:nvSpPr>
        <p:spPr>
          <a:xfrm>
            <a:off x="7295700" y="737850"/>
            <a:ext cx="1452900" cy="1375500"/>
          </a:xfrm>
          <a:prstGeom prst="ellipse">
            <a:avLst/>
          </a:prstGeom>
          <a:solidFill>
            <a:schemeClr val="lt1"/>
          </a:solidFill>
          <a:ln w="1905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07" name="Google Shape;207;p26"/>
          <p:cNvPicPr preferRelativeResize="0"/>
          <p:nvPr/>
        </p:nvPicPr>
        <p:blipFill>
          <a:blip r:embed="rId3">
            <a:alphaModFix/>
          </a:blip>
          <a:stretch>
            <a:fillRect/>
          </a:stretch>
        </p:blipFill>
        <p:spPr>
          <a:xfrm>
            <a:off x="7517273" y="784463"/>
            <a:ext cx="1087414" cy="11507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9FC5E8"/>
            </a:gs>
            <a:gs pos="100000">
              <a:srgbClr val="5B0F00"/>
            </a:gs>
          </a:gsLst>
          <a:lin ang="16198662" scaled="0"/>
        </a:gradFill>
        <a:effectLst/>
      </p:bgPr>
    </p:bg>
    <p:spTree>
      <p:nvGrpSpPr>
        <p:cNvPr id="1" name="Shape 211"/>
        <p:cNvGrpSpPr/>
        <p:nvPr/>
      </p:nvGrpSpPr>
      <p:grpSpPr>
        <a:xfrm>
          <a:off x="0" y="0"/>
          <a:ext cx="0" cy="0"/>
          <a:chOff x="0" y="0"/>
          <a:chExt cx="0" cy="0"/>
        </a:xfrm>
      </p:grpSpPr>
      <p:sp>
        <p:nvSpPr>
          <p:cNvPr id="212" name="Google Shape;212;p27"/>
          <p:cNvSpPr txBox="1">
            <a:spLocks noGrp="1"/>
          </p:cNvSpPr>
          <p:nvPr>
            <p:ph type="title"/>
          </p:nvPr>
        </p:nvSpPr>
        <p:spPr>
          <a:xfrm>
            <a:off x="311700" y="445025"/>
            <a:ext cx="8520600" cy="572700"/>
          </a:xfrm>
          <a:prstGeom prst="rect">
            <a:avLst/>
          </a:prstGeom>
          <a:solidFill>
            <a:schemeClr val="lt2"/>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AVID</a:t>
            </a:r>
            <a:r>
              <a:rPr lang="en"/>
              <a:t>: http://avidrmhs.weebly.com/</a:t>
            </a:r>
            <a:endParaRPr/>
          </a:p>
        </p:txBody>
      </p:sp>
      <p:sp>
        <p:nvSpPr>
          <p:cNvPr id="213" name="Google Shape;213;p27"/>
          <p:cNvSpPr txBox="1">
            <a:spLocks noGrp="1"/>
          </p:cNvSpPr>
          <p:nvPr>
            <p:ph type="body" idx="1"/>
          </p:nvPr>
        </p:nvSpPr>
        <p:spPr>
          <a:xfrm>
            <a:off x="311700" y="1152475"/>
            <a:ext cx="8520600" cy="3649200"/>
          </a:xfrm>
          <a:prstGeom prst="rect">
            <a:avLst/>
          </a:prstGeom>
          <a:solidFill>
            <a:srgbClr val="FFFFFF"/>
          </a:solidFill>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rgbClr val="5B0F00"/>
                </a:solidFill>
              </a:rPr>
              <a:t>Instructors: Mrs. Robinson, Mrs. Sandoval</a:t>
            </a:r>
            <a:endParaRPr b="1">
              <a:solidFill>
                <a:srgbClr val="5B0F00"/>
              </a:solidFill>
            </a:endParaRPr>
          </a:p>
          <a:p>
            <a:pPr marL="0" lvl="0" indent="0" algn="l" rtl="0">
              <a:spcBef>
                <a:spcPts val="1200"/>
              </a:spcBef>
              <a:spcAft>
                <a:spcPts val="1200"/>
              </a:spcAft>
              <a:buNone/>
            </a:pPr>
            <a:r>
              <a:rPr lang="en" b="1">
                <a:solidFill>
                  <a:srgbClr val="980000"/>
                </a:solidFill>
              </a:rPr>
              <a:t>Counselor: Ms. Huynh</a:t>
            </a:r>
            <a:endParaRPr b="1">
              <a:solidFill>
                <a:srgbClr val="980000"/>
              </a:solidFill>
            </a:endParaRPr>
          </a:p>
        </p:txBody>
      </p:sp>
      <p:sp>
        <p:nvSpPr>
          <p:cNvPr id="214" name="Google Shape;214;p27"/>
          <p:cNvSpPr txBox="1"/>
          <p:nvPr/>
        </p:nvSpPr>
        <p:spPr>
          <a:xfrm>
            <a:off x="411800" y="2082275"/>
            <a:ext cx="4257600" cy="243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A2A2A"/>
                </a:solidFill>
              </a:rPr>
              <a:t>AVID, Advancement via Individual Determination, is a national program that works to help </a:t>
            </a:r>
            <a:r>
              <a:rPr lang="en" b="1">
                <a:solidFill>
                  <a:srgbClr val="2A2A2A"/>
                </a:solidFill>
              </a:rPr>
              <a:t>motivated students become college and career ready.</a:t>
            </a:r>
            <a:r>
              <a:rPr lang="en">
                <a:solidFill>
                  <a:srgbClr val="2A2A2A"/>
                </a:solidFill>
              </a:rPr>
              <a:t> This program, which is an elective class taken each year during high school, </a:t>
            </a:r>
            <a:r>
              <a:rPr lang="en" b="1">
                <a:solidFill>
                  <a:srgbClr val="2A2A2A"/>
                </a:solidFill>
              </a:rPr>
              <a:t>focuses on building student's skills in writing, inquiry, collaboration, organization, and reading through a challenging curriculum and activities.</a:t>
            </a:r>
            <a:r>
              <a:rPr lang="en">
                <a:solidFill>
                  <a:srgbClr val="2A2A2A"/>
                </a:solidFill>
              </a:rPr>
              <a:t> </a:t>
            </a:r>
            <a:r>
              <a:rPr lang="en">
                <a:solidFill>
                  <a:srgbClr val="2A2A2A"/>
                </a:solidFill>
                <a:highlight>
                  <a:srgbClr val="FFFF00"/>
                </a:highlight>
              </a:rPr>
              <a:t>Students are expected to take challenging courses</a:t>
            </a:r>
            <a:r>
              <a:rPr lang="en">
                <a:solidFill>
                  <a:srgbClr val="2A2A2A"/>
                </a:solidFill>
              </a:rPr>
              <a:t>, work together with their classmates and AVID family, and participate in volunteer work and extracurricular activities.</a:t>
            </a:r>
            <a:endParaRPr>
              <a:solidFill>
                <a:schemeClr val="dk2"/>
              </a:solidFill>
            </a:endParaRPr>
          </a:p>
        </p:txBody>
      </p:sp>
      <p:pic>
        <p:nvPicPr>
          <p:cNvPr id="215" name="Google Shape;215;p27"/>
          <p:cNvPicPr preferRelativeResize="0"/>
          <p:nvPr/>
        </p:nvPicPr>
        <p:blipFill>
          <a:blip r:embed="rId3">
            <a:alphaModFix/>
          </a:blip>
          <a:stretch>
            <a:fillRect/>
          </a:stretch>
        </p:blipFill>
        <p:spPr>
          <a:xfrm>
            <a:off x="4618625" y="1521539"/>
            <a:ext cx="4140200" cy="3113061"/>
          </a:xfrm>
          <a:prstGeom prst="rect">
            <a:avLst/>
          </a:prstGeom>
          <a:noFill/>
          <a:ln>
            <a:noFill/>
          </a:ln>
        </p:spPr>
      </p:pic>
      <p:sp>
        <p:nvSpPr>
          <p:cNvPr id="216" name="Google Shape;216;p27"/>
          <p:cNvSpPr/>
          <p:nvPr/>
        </p:nvSpPr>
        <p:spPr>
          <a:xfrm>
            <a:off x="6021475" y="466175"/>
            <a:ext cx="2634000" cy="901200"/>
          </a:xfrm>
          <a:prstGeom prst="roundRect">
            <a:avLst>
              <a:gd name="adj" fmla="val 16667"/>
            </a:avLst>
          </a:prstGeom>
          <a:solidFill>
            <a:srgbClr val="FFFFFF"/>
          </a:solidFill>
          <a:ln w="19050" cap="flat" cmpd="sng">
            <a:solidFill>
              <a:srgbClr val="5B0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17" name="Google Shape;217;p27"/>
          <p:cNvPicPr preferRelativeResize="0"/>
          <p:nvPr/>
        </p:nvPicPr>
        <p:blipFill>
          <a:blip r:embed="rId4">
            <a:alphaModFix/>
          </a:blip>
          <a:stretch>
            <a:fillRect/>
          </a:stretch>
        </p:blipFill>
        <p:spPr>
          <a:xfrm>
            <a:off x="6115573" y="571264"/>
            <a:ext cx="2322251" cy="6910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8"/>
          <p:cNvSpPr txBox="1">
            <a:spLocks noGrp="1"/>
          </p:cNvSpPr>
          <p:nvPr>
            <p:ph type="title"/>
          </p:nvPr>
        </p:nvSpPr>
        <p:spPr>
          <a:xfrm>
            <a:off x="311700" y="445025"/>
            <a:ext cx="8520600" cy="5727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a:t>Rmhs.us &gt; Resources &gt; Counseling &gt; Course Request Info</a:t>
            </a:r>
            <a:endParaRPr sz="2420"/>
          </a:p>
        </p:txBody>
      </p:sp>
      <p:pic>
        <p:nvPicPr>
          <p:cNvPr id="223" name="Google Shape;223;p28"/>
          <p:cNvPicPr preferRelativeResize="0"/>
          <p:nvPr/>
        </p:nvPicPr>
        <p:blipFill>
          <a:blip r:embed="rId3">
            <a:alphaModFix/>
          </a:blip>
          <a:stretch>
            <a:fillRect/>
          </a:stretch>
        </p:blipFill>
        <p:spPr>
          <a:xfrm>
            <a:off x="641875" y="1061375"/>
            <a:ext cx="7375370" cy="3820975"/>
          </a:xfrm>
          <a:prstGeom prst="rect">
            <a:avLst/>
          </a:prstGeom>
          <a:noFill/>
          <a:ln>
            <a:noFill/>
          </a:ln>
        </p:spPr>
      </p:pic>
      <p:sp>
        <p:nvSpPr>
          <p:cNvPr id="224" name="Google Shape;224;p28"/>
          <p:cNvSpPr/>
          <p:nvPr/>
        </p:nvSpPr>
        <p:spPr>
          <a:xfrm>
            <a:off x="5306650" y="1243150"/>
            <a:ext cx="777000" cy="2253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5" name="Google Shape;225;p28"/>
          <p:cNvSpPr/>
          <p:nvPr/>
        </p:nvSpPr>
        <p:spPr>
          <a:xfrm>
            <a:off x="5353275" y="2618375"/>
            <a:ext cx="745800" cy="2253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6" name="Google Shape;226;p28"/>
          <p:cNvSpPr/>
          <p:nvPr/>
        </p:nvSpPr>
        <p:spPr>
          <a:xfrm>
            <a:off x="6507975" y="2618375"/>
            <a:ext cx="966300" cy="2766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9"/>
          <p:cNvSpPr txBox="1">
            <a:spLocks noGrp="1"/>
          </p:cNvSpPr>
          <p:nvPr>
            <p:ph type="title"/>
          </p:nvPr>
        </p:nvSpPr>
        <p:spPr>
          <a:xfrm>
            <a:off x="311700" y="2430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Resources and Information</a:t>
            </a:r>
            <a:endParaRPr/>
          </a:p>
        </p:txBody>
      </p:sp>
      <p:pic>
        <p:nvPicPr>
          <p:cNvPr id="232" name="Google Shape;232;p29"/>
          <p:cNvPicPr preferRelativeResize="0"/>
          <p:nvPr/>
        </p:nvPicPr>
        <p:blipFill rotWithShape="1">
          <a:blip r:embed="rId3">
            <a:alphaModFix/>
          </a:blip>
          <a:srcRect b="10650"/>
          <a:stretch/>
        </p:blipFill>
        <p:spPr>
          <a:xfrm>
            <a:off x="633313" y="815700"/>
            <a:ext cx="6360287" cy="4134076"/>
          </a:xfrm>
          <a:prstGeom prst="rect">
            <a:avLst/>
          </a:prstGeom>
          <a:noFill/>
          <a:ln>
            <a:noFill/>
          </a:ln>
        </p:spPr>
      </p:pic>
      <p:sp>
        <p:nvSpPr>
          <p:cNvPr id="233" name="Google Shape;233;p29"/>
          <p:cNvSpPr/>
          <p:nvPr/>
        </p:nvSpPr>
        <p:spPr>
          <a:xfrm>
            <a:off x="547130" y="1525644"/>
            <a:ext cx="1282800" cy="5385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4" name="Google Shape;234;p29"/>
          <p:cNvSpPr/>
          <p:nvPr/>
        </p:nvSpPr>
        <p:spPr>
          <a:xfrm>
            <a:off x="311700" y="2846280"/>
            <a:ext cx="2289300" cy="17160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5" name="Google Shape;235;p29"/>
          <p:cNvSpPr/>
          <p:nvPr/>
        </p:nvSpPr>
        <p:spPr>
          <a:xfrm>
            <a:off x="6340027" y="2571750"/>
            <a:ext cx="2898072" cy="2470770"/>
          </a:xfrm>
          <a:prstGeom prst="irregularSeal2">
            <a:avLst/>
          </a:prstGeom>
          <a:solidFill>
            <a:schemeClr val="accent6"/>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TUESDAY MARCH 19th</a:t>
            </a:r>
            <a:endParaRPr/>
          </a:p>
          <a:p>
            <a:pPr marL="0" lvl="0" indent="0" algn="ctr" rtl="0">
              <a:spcBef>
                <a:spcPts val="0"/>
              </a:spcBef>
              <a:spcAft>
                <a:spcPts val="0"/>
              </a:spcAft>
              <a:buNone/>
            </a:pPr>
            <a:r>
              <a:rPr lang="en"/>
              <a:t>NCMS VISIT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9FC5E8"/>
            </a:gs>
            <a:gs pos="100000">
              <a:srgbClr val="5B0F00"/>
            </a:gs>
          </a:gsLst>
          <a:lin ang="16198662" scaled="0"/>
        </a:gradFill>
        <a:effectLst/>
      </p:bgPr>
    </p:bg>
    <p:spTree>
      <p:nvGrpSpPr>
        <p:cNvPr id="1" name="Shape 239"/>
        <p:cNvGrpSpPr/>
        <p:nvPr/>
      </p:nvGrpSpPr>
      <p:grpSpPr>
        <a:xfrm>
          <a:off x="0" y="0"/>
          <a:ext cx="0" cy="0"/>
          <a:chOff x="0" y="0"/>
          <a:chExt cx="0" cy="0"/>
        </a:xfrm>
      </p:grpSpPr>
      <p:sp>
        <p:nvSpPr>
          <p:cNvPr id="240" name="Google Shape;240;p30"/>
          <p:cNvSpPr txBox="1">
            <a:spLocks noGrp="1"/>
          </p:cNvSpPr>
          <p:nvPr>
            <p:ph type="title"/>
          </p:nvPr>
        </p:nvSpPr>
        <p:spPr>
          <a:xfrm>
            <a:off x="311700" y="1956600"/>
            <a:ext cx="8520600" cy="1019100"/>
          </a:xfrm>
          <a:prstGeom prst="rect">
            <a:avLst/>
          </a:prstGeom>
          <a:solidFill>
            <a:schemeClr val="lt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Questions on</a:t>
            </a:r>
            <a:endParaRPr/>
          </a:p>
          <a:p>
            <a:pPr marL="0" lvl="0" indent="0" algn="ctr" rtl="0">
              <a:spcBef>
                <a:spcPts val="0"/>
              </a:spcBef>
              <a:spcAft>
                <a:spcPts val="0"/>
              </a:spcAft>
              <a:buNone/>
            </a:pPr>
            <a:r>
              <a:rPr lang="en"/>
              <a:t>Academies?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152400" y="445025"/>
            <a:ext cx="8839200" cy="572700"/>
          </a:xfrm>
          <a:prstGeom prst="rect">
            <a:avLst/>
          </a:prstGeom>
          <a:solidFill>
            <a:srgbClr val="5B0F00"/>
          </a:solidFill>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20">
                <a:solidFill>
                  <a:schemeClr val="lt1"/>
                </a:solidFill>
              </a:rPr>
              <a:t>Website: rmhs.us </a:t>
            </a:r>
            <a:endParaRPr sz="3220">
              <a:solidFill>
                <a:schemeClr val="lt1"/>
              </a:solidFill>
            </a:endParaRPr>
          </a:p>
        </p:txBody>
      </p:sp>
      <p:pic>
        <p:nvPicPr>
          <p:cNvPr id="62" name="Google Shape;62;p14"/>
          <p:cNvPicPr preferRelativeResize="0"/>
          <p:nvPr/>
        </p:nvPicPr>
        <p:blipFill>
          <a:blip r:embed="rId3">
            <a:alphaModFix/>
          </a:blip>
          <a:stretch>
            <a:fillRect/>
          </a:stretch>
        </p:blipFill>
        <p:spPr>
          <a:xfrm>
            <a:off x="152400" y="1170125"/>
            <a:ext cx="8839204" cy="3321830"/>
          </a:xfrm>
          <a:prstGeom prst="rect">
            <a:avLst/>
          </a:prstGeom>
          <a:noFill/>
          <a:ln>
            <a:noFill/>
          </a:ln>
        </p:spPr>
      </p:pic>
      <p:sp>
        <p:nvSpPr>
          <p:cNvPr id="63" name="Google Shape;63;p14"/>
          <p:cNvSpPr/>
          <p:nvPr/>
        </p:nvSpPr>
        <p:spPr>
          <a:xfrm>
            <a:off x="5344196" y="3543975"/>
            <a:ext cx="3756672" cy="1638036"/>
          </a:xfrm>
          <a:prstGeom prst="irregularSeal1">
            <a:avLst/>
          </a:prstGeom>
          <a:solidFill>
            <a:srgbClr val="B7B7B7"/>
          </a:solidFill>
          <a:ln w="19050" cap="flat" cmpd="sng">
            <a:solidFill>
              <a:srgbClr val="6D9EEB"/>
            </a:solidFill>
            <a:prstDash val="solid"/>
            <a:round/>
            <a:headEnd type="none" w="sm" len="sm"/>
            <a:tailEnd type="none" w="sm" len="sm"/>
          </a:ln>
          <a:effectLst>
            <a:outerShdw blurRad="57150" dist="19050" dir="5400000" algn="bl" rotWithShape="0">
              <a:srgbClr val="5B0F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85200C"/>
                </a:solidFill>
              </a:rPr>
              <a:t>For Current Information visit the website</a:t>
            </a:r>
            <a:endParaRPr>
              <a:solidFill>
                <a:srgbClr val="85200C"/>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9FC5E8"/>
            </a:gs>
            <a:gs pos="100000">
              <a:srgbClr val="5B0F00"/>
            </a:gs>
          </a:gsLst>
          <a:lin ang="16200038" scaled="0"/>
        </a:grad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body" idx="1"/>
          </p:nvPr>
        </p:nvSpPr>
        <p:spPr>
          <a:xfrm>
            <a:off x="311650" y="500425"/>
            <a:ext cx="3999900" cy="4142700"/>
          </a:xfrm>
          <a:prstGeom prst="rect">
            <a:avLst/>
          </a:prstGeom>
          <a:solidFill>
            <a:srgbClr val="FFFFFF"/>
          </a:solidFill>
        </p:spPr>
        <p:txBody>
          <a:bodyPr spcFirstLastPara="1" wrap="square" lIns="91425" tIns="91425" rIns="91425" bIns="91425" anchor="t" anchorCtr="0">
            <a:normAutofit/>
          </a:bodyPr>
          <a:lstStyle/>
          <a:p>
            <a:pPr marL="0" lvl="0" indent="457200" algn="r" rtl="0">
              <a:lnSpc>
                <a:spcPct val="100000"/>
              </a:lnSpc>
              <a:spcBef>
                <a:spcPts val="0"/>
              </a:spcBef>
              <a:spcAft>
                <a:spcPts val="0"/>
              </a:spcAft>
              <a:buNone/>
            </a:pPr>
            <a:endParaRPr sz="2500" b="1">
              <a:solidFill>
                <a:schemeClr val="dk1"/>
              </a:solidFill>
            </a:endParaRPr>
          </a:p>
          <a:p>
            <a:pPr marL="0" lvl="0" indent="0" algn="l" rtl="0">
              <a:lnSpc>
                <a:spcPct val="100000"/>
              </a:lnSpc>
              <a:spcBef>
                <a:spcPts val="0"/>
              </a:spcBef>
              <a:spcAft>
                <a:spcPts val="0"/>
              </a:spcAft>
              <a:buNone/>
            </a:pPr>
            <a:endParaRPr sz="2550" i="1">
              <a:solidFill>
                <a:schemeClr val="dk1"/>
              </a:solidFill>
            </a:endParaRPr>
          </a:p>
          <a:p>
            <a:pPr marL="0" lvl="0" indent="457200" algn="l" rtl="0">
              <a:lnSpc>
                <a:spcPct val="150000"/>
              </a:lnSpc>
              <a:spcBef>
                <a:spcPts val="0"/>
              </a:spcBef>
              <a:spcAft>
                <a:spcPts val="0"/>
              </a:spcAft>
              <a:buNone/>
            </a:pPr>
            <a:endParaRPr sz="2550">
              <a:solidFill>
                <a:schemeClr val="dk1"/>
              </a:solidFill>
            </a:endParaRPr>
          </a:p>
          <a:p>
            <a:pPr marL="0" lvl="0" indent="0" algn="l" rtl="0">
              <a:lnSpc>
                <a:spcPct val="150000"/>
              </a:lnSpc>
              <a:spcBef>
                <a:spcPts val="1200"/>
              </a:spcBef>
              <a:spcAft>
                <a:spcPts val="0"/>
              </a:spcAft>
              <a:buNone/>
            </a:pPr>
            <a:endParaRPr sz="2550">
              <a:solidFill>
                <a:schemeClr val="dk1"/>
              </a:solidFill>
            </a:endParaRPr>
          </a:p>
          <a:p>
            <a:pPr marL="0" lvl="0" indent="0" algn="l" rtl="0">
              <a:lnSpc>
                <a:spcPct val="100000"/>
              </a:lnSpc>
              <a:spcBef>
                <a:spcPts val="1200"/>
              </a:spcBef>
              <a:spcAft>
                <a:spcPts val="0"/>
              </a:spcAft>
              <a:buNone/>
            </a:pPr>
            <a:endParaRPr sz="2550" i="1">
              <a:solidFill>
                <a:schemeClr val="dk1"/>
              </a:solidFill>
            </a:endParaRPr>
          </a:p>
          <a:p>
            <a:pPr marL="457200" lvl="0" indent="457200" algn="l" rtl="0">
              <a:lnSpc>
                <a:spcPct val="100000"/>
              </a:lnSpc>
              <a:spcBef>
                <a:spcPts val="0"/>
              </a:spcBef>
              <a:spcAft>
                <a:spcPts val="0"/>
              </a:spcAft>
              <a:buNone/>
            </a:pPr>
            <a:r>
              <a:rPr lang="en" sz="1991">
                <a:solidFill>
                  <a:schemeClr val="dk1"/>
                </a:solidFill>
              </a:rPr>
              <a:t>	</a:t>
            </a:r>
            <a:r>
              <a:rPr lang="en" sz="2400">
                <a:solidFill>
                  <a:schemeClr val="dk1"/>
                </a:solidFill>
              </a:rPr>
              <a:t>	</a:t>
            </a:r>
            <a:endParaRPr sz="2400">
              <a:solidFill>
                <a:schemeClr val="dk1"/>
              </a:solidFill>
            </a:endParaRPr>
          </a:p>
          <a:p>
            <a:pPr marL="0" lvl="0" indent="0" algn="l" rtl="0">
              <a:lnSpc>
                <a:spcPct val="150000"/>
              </a:lnSpc>
              <a:spcBef>
                <a:spcPts val="0"/>
              </a:spcBef>
              <a:spcAft>
                <a:spcPts val="1200"/>
              </a:spcAft>
              <a:buNone/>
            </a:pPr>
            <a:endParaRPr sz="2400">
              <a:solidFill>
                <a:schemeClr val="dk1"/>
              </a:solidFill>
            </a:endParaRPr>
          </a:p>
        </p:txBody>
      </p:sp>
      <p:sp>
        <p:nvSpPr>
          <p:cNvPr id="69" name="Google Shape;69;p15"/>
          <p:cNvSpPr txBox="1">
            <a:spLocks noGrp="1"/>
          </p:cNvSpPr>
          <p:nvPr>
            <p:ph type="body" idx="2"/>
          </p:nvPr>
        </p:nvSpPr>
        <p:spPr>
          <a:xfrm>
            <a:off x="4235750" y="500375"/>
            <a:ext cx="4596600" cy="4142700"/>
          </a:xfrm>
          <a:prstGeom prst="rect">
            <a:avLst/>
          </a:prstGeom>
          <a:solidFill>
            <a:schemeClr val="lt1"/>
          </a:solidFill>
        </p:spPr>
        <p:txBody>
          <a:bodyPr spcFirstLastPara="1" wrap="square" lIns="91425" tIns="91425" rIns="91425" bIns="91425" anchor="t" anchorCtr="0">
            <a:normAutofit/>
          </a:bodyPr>
          <a:lstStyle/>
          <a:p>
            <a:pPr marL="0" lvl="0" indent="0" algn="l" rtl="0">
              <a:lnSpc>
                <a:spcPct val="150000"/>
              </a:lnSpc>
              <a:spcBef>
                <a:spcPts val="0"/>
              </a:spcBef>
              <a:spcAft>
                <a:spcPts val="1200"/>
              </a:spcAft>
              <a:buClr>
                <a:schemeClr val="dk1"/>
              </a:buClr>
              <a:buSzPts val="1100"/>
              <a:buFont typeface="Arial"/>
              <a:buNone/>
            </a:pPr>
            <a:r>
              <a:rPr lang="en"/>
              <a:t> </a:t>
            </a:r>
            <a:endParaRPr/>
          </a:p>
        </p:txBody>
      </p:sp>
      <p:sp>
        <p:nvSpPr>
          <p:cNvPr id="70" name="Google Shape;70;p15"/>
          <p:cNvSpPr txBox="1"/>
          <p:nvPr/>
        </p:nvSpPr>
        <p:spPr>
          <a:xfrm>
            <a:off x="435475" y="800450"/>
            <a:ext cx="2719200" cy="8517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b="1">
                <a:solidFill>
                  <a:schemeClr val="dk1"/>
                </a:solidFill>
              </a:rPr>
              <a:t>Dr. Teresa Haga</a:t>
            </a:r>
            <a:r>
              <a:rPr lang="en" sz="2000">
                <a:solidFill>
                  <a:schemeClr val="dk1"/>
                </a:solidFill>
              </a:rPr>
              <a:t> </a:t>
            </a:r>
            <a:endParaRPr sz="2000">
              <a:solidFill>
                <a:schemeClr val="dk1"/>
              </a:solidFill>
            </a:endParaRPr>
          </a:p>
          <a:p>
            <a:pPr marL="0" lvl="0" indent="0" algn="l" rtl="0">
              <a:spcBef>
                <a:spcPts val="0"/>
              </a:spcBef>
              <a:spcAft>
                <a:spcPts val="0"/>
              </a:spcAft>
              <a:buClr>
                <a:schemeClr val="dk1"/>
              </a:buClr>
              <a:buSzPts val="1100"/>
              <a:buFont typeface="Arial"/>
              <a:buNone/>
            </a:pPr>
            <a:r>
              <a:rPr lang="en" sz="2000" i="1">
                <a:solidFill>
                  <a:schemeClr val="dk1"/>
                </a:solidFill>
              </a:rPr>
              <a:t>Principal</a:t>
            </a:r>
            <a:endParaRPr sz="2000">
              <a:solidFill>
                <a:schemeClr val="dk2"/>
              </a:solidFill>
            </a:endParaRPr>
          </a:p>
        </p:txBody>
      </p:sp>
      <p:pic>
        <p:nvPicPr>
          <p:cNvPr id="71" name="Google Shape;71;p15"/>
          <p:cNvPicPr preferRelativeResize="0"/>
          <p:nvPr/>
        </p:nvPicPr>
        <p:blipFill>
          <a:blip r:embed="rId3">
            <a:alphaModFix/>
          </a:blip>
          <a:stretch>
            <a:fillRect/>
          </a:stretch>
        </p:blipFill>
        <p:spPr>
          <a:xfrm>
            <a:off x="2536700" y="658652"/>
            <a:ext cx="1567924" cy="1261100"/>
          </a:xfrm>
          <a:prstGeom prst="rect">
            <a:avLst/>
          </a:prstGeom>
          <a:noFill/>
          <a:ln>
            <a:noFill/>
          </a:ln>
        </p:spPr>
      </p:pic>
      <p:sp>
        <p:nvSpPr>
          <p:cNvPr id="72" name="Google Shape;72;p15"/>
          <p:cNvSpPr txBox="1"/>
          <p:nvPr/>
        </p:nvSpPr>
        <p:spPr>
          <a:xfrm>
            <a:off x="462325" y="3453050"/>
            <a:ext cx="2719200" cy="8517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rPr>
              <a:t>Dr. Julio Omie</a:t>
            </a:r>
            <a:r>
              <a:rPr lang="en" sz="2000">
                <a:solidFill>
                  <a:schemeClr val="dk1"/>
                </a:solidFill>
              </a:rPr>
              <a:t>r</a:t>
            </a:r>
            <a:endParaRPr sz="2000">
              <a:solidFill>
                <a:schemeClr val="dk1"/>
              </a:solidFill>
            </a:endParaRPr>
          </a:p>
          <a:p>
            <a:pPr marL="0" lvl="0" indent="0" algn="l" rtl="0">
              <a:spcBef>
                <a:spcPts val="0"/>
              </a:spcBef>
              <a:spcAft>
                <a:spcPts val="0"/>
              </a:spcAft>
              <a:buNone/>
            </a:pPr>
            <a:r>
              <a:rPr lang="en" sz="2000" i="1">
                <a:solidFill>
                  <a:schemeClr val="dk1"/>
                </a:solidFill>
              </a:rPr>
              <a:t>Assistant Principal</a:t>
            </a:r>
            <a:endParaRPr sz="2000" b="1">
              <a:solidFill>
                <a:schemeClr val="dk1"/>
              </a:solidFill>
            </a:endParaRPr>
          </a:p>
        </p:txBody>
      </p:sp>
      <p:sp>
        <p:nvSpPr>
          <p:cNvPr id="73" name="Google Shape;73;p15"/>
          <p:cNvSpPr txBox="1"/>
          <p:nvPr/>
        </p:nvSpPr>
        <p:spPr>
          <a:xfrm>
            <a:off x="385875" y="2183913"/>
            <a:ext cx="2719200" cy="8517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rPr>
              <a:t>Ms. Kim Ballard</a:t>
            </a:r>
            <a:r>
              <a:rPr lang="en" sz="2000">
                <a:solidFill>
                  <a:schemeClr val="dk1"/>
                </a:solidFill>
              </a:rPr>
              <a:t> </a:t>
            </a:r>
            <a:endParaRPr sz="2000">
              <a:solidFill>
                <a:schemeClr val="dk1"/>
              </a:solidFill>
            </a:endParaRPr>
          </a:p>
          <a:p>
            <a:pPr marL="0" lvl="0" indent="0" algn="l" rtl="0">
              <a:spcBef>
                <a:spcPts val="0"/>
              </a:spcBef>
              <a:spcAft>
                <a:spcPts val="0"/>
              </a:spcAft>
              <a:buNone/>
            </a:pPr>
            <a:r>
              <a:rPr lang="en" sz="2000" i="1">
                <a:solidFill>
                  <a:schemeClr val="dk1"/>
                </a:solidFill>
              </a:rPr>
              <a:t>Assistant Principal</a:t>
            </a:r>
            <a:endParaRPr sz="2000" i="1">
              <a:solidFill>
                <a:schemeClr val="dk1"/>
              </a:solidFill>
            </a:endParaRPr>
          </a:p>
        </p:txBody>
      </p:sp>
      <p:pic>
        <p:nvPicPr>
          <p:cNvPr id="74" name="Google Shape;74;p15"/>
          <p:cNvPicPr preferRelativeResize="0"/>
          <p:nvPr/>
        </p:nvPicPr>
        <p:blipFill>
          <a:blip r:embed="rId4">
            <a:alphaModFix/>
          </a:blip>
          <a:stretch>
            <a:fillRect/>
          </a:stretch>
        </p:blipFill>
        <p:spPr>
          <a:xfrm>
            <a:off x="2598850" y="1955928"/>
            <a:ext cx="1595300" cy="1307671"/>
          </a:xfrm>
          <a:prstGeom prst="rect">
            <a:avLst/>
          </a:prstGeom>
          <a:noFill/>
          <a:ln>
            <a:noFill/>
          </a:ln>
        </p:spPr>
      </p:pic>
      <p:pic>
        <p:nvPicPr>
          <p:cNvPr id="75" name="Google Shape;75;p15"/>
          <p:cNvPicPr preferRelativeResize="0"/>
          <p:nvPr/>
        </p:nvPicPr>
        <p:blipFill>
          <a:blip r:embed="rId5">
            <a:alphaModFix/>
          </a:blip>
          <a:stretch>
            <a:fillRect/>
          </a:stretch>
        </p:blipFill>
        <p:spPr>
          <a:xfrm>
            <a:off x="2710775" y="3299775"/>
            <a:ext cx="1524982" cy="1261100"/>
          </a:xfrm>
          <a:prstGeom prst="rect">
            <a:avLst/>
          </a:prstGeom>
          <a:noFill/>
          <a:ln>
            <a:noFill/>
          </a:ln>
        </p:spPr>
      </p:pic>
      <p:sp>
        <p:nvSpPr>
          <p:cNvPr id="76" name="Google Shape;76;p15"/>
          <p:cNvSpPr txBox="1"/>
          <p:nvPr/>
        </p:nvSpPr>
        <p:spPr>
          <a:xfrm>
            <a:off x="4284875" y="740388"/>
            <a:ext cx="2719200" cy="8517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rPr>
              <a:t>Mr. Eddie Martinez</a:t>
            </a:r>
            <a:endParaRPr sz="2000" b="1">
              <a:solidFill>
                <a:schemeClr val="dk1"/>
              </a:solidFill>
            </a:endParaRPr>
          </a:p>
          <a:p>
            <a:pPr marL="0" lvl="0" indent="0" algn="l" rtl="0">
              <a:spcBef>
                <a:spcPts val="0"/>
              </a:spcBef>
              <a:spcAft>
                <a:spcPts val="0"/>
              </a:spcAft>
              <a:buNone/>
            </a:pPr>
            <a:r>
              <a:rPr lang="en" sz="2000" i="1">
                <a:solidFill>
                  <a:schemeClr val="dk1"/>
                </a:solidFill>
              </a:rPr>
              <a:t>Assistant Principal &amp;</a:t>
            </a:r>
            <a:endParaRPr sz="2000" i="1">
              <a:solidFill>
                <a:schemeClr val="dk1"/>
              </a:solidFill>
            </a:endParaRPr>
          </a:p>
          <a:p>
            <a:pPr marL="0" lvl="0" indent="0" algn="l" rtl="0">
              <a:spcBef>
                <a:spcPts val="0"/>
              </a:spcBef>
              <a:spcAft>
                <a:spcPts val="0"/>
              </a:spcAft>
              <a:buNone/>
            </a:pPr>
            <a:r>
              <a:rPr lang="en" sz="2000" i="1">
                <a:solidFill>
                  <a:schemeClr val="dk1"/>
                </a:solidFill>
              </a:rPr>
              <a:t>Athletic Director</a:t>
            </a:r>
            <a:endParaRPr sz="2000" i="1">
              <a:solidFill>
                <a:schemeClr val="dk1"/>
              </a:solidFill>
            </a:endParaRPr>
          </a:p>
        </p:txBody>
      </p:sp>
      <p:sp>
        <p:nvSpPr>
          <p:cNvPr id="77" name="Google Shape;77;p15"/>
          <p:cNvSpPr txBox="1"/>
          <p:nvPr/>
        </p:nvSpPr>
        <p:spPr>
          <a:xfrm>
            <a:off x="4354800" y="2246050"/>
            <a:ext cx="2719200" cy="8517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rPr>
              <a:t>Ms. Angela Garbe</a:t>
            </a:r>
            <a:endParaRPr sz="2000" b="1">
              <a:solidFill>
                <a:schemeClr val="dk1"/>
              </a:solidFill>
            </a:endParaRPr>
          </a:p>
          <a:p>
            <a:pPr marL="0" lvl="0" indent="0" algn="l" rtl="0">
              <a:spcBef>
                <a:spcPts val="0"/>
              </a:spcBef>
              <a:spcAft>
                <a:spcPts val="0"/>
              </a:spcAft>
              <a:buNone/>
            </a:pPr>
            <a:r>
              <a:rPr lang="en" sz="2000" i="1">
                <a:solidFill>
                  <a:schemeClr val="dk1"/>
                </a:solidFill>
              </a:rPr>
              <a:t>Dean of Students</a:t>
            </a:r>
            <a:endParaRPr sz="2000" i="1">
              <a:solidFill>
                <a:schemeClr val="dk1"/>
              </a:solidFill>
            </a:endParaRPr>
          </a:p>
        </p:txBody>
      </p:sp>
      <p:sp>
        <p:nvSpPr>
          <p:cNvPr id="78" name="Google Shape;78;p15"/>
          <p:cNvSpPr txBox="1">
            <a:spLocks noGrp="1"/>
          </p:cNvSpPr>
          <p:nvPr>
            <p:ph type="title"/>
          </p:nvPr>
        </p:nvSpPr>
        <p:spPr>
          <a:xfrm>
            <a:off x="4733425" y="3996225"/>
            <a:ext cx="3847800" cy="572700"/>
          </a:xfrm>
          <a:prstGeom prst="rect">
            <a:avLst/>
          </a:prstGeom>
          <a:solidFill>
            <a:srgbClr val="FFFFFF"/>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5B0F00"/>
                </a:solidFill>
                <a:latin typeface="Alfa Slab One"/>
                <a:ea typeface="Alfa Slab One"/>
                <a:cs typeface="Alfa Slab One"/>
                <a:sym typeface="Alfa Slab One"/>
              </a:rPr>
              <a:t>Administration team</a:t>
            </a:r>
            <a:endParaRPr>
              <a:solidFill>
                <a:srgbClr val="5B0F00"/>
              </a:solidFill>
              <a:latin typeface="Alfa Slab One"/>
              <a:ea typeface="Alfa Slab One"/>
              <a:cs typeface="Alfa Slab One"/>
              <a:sym typeface="Alfa Slab One"/>
            </a:endParaRPr>
          </a:p>
        </p:txBody>
      </p:sp>
      <p:pic>
        <p:nvPicPr>
          <p:cNvPr id="79" name="Google Shape;79;p15"/>
          <p:cNvPicPr preferRelativeResize="0"/>
          <p:nvPr/>
        </p:nvPicPr>
        <p:blipFill>
          <a:blip r:embed="rId6">
            <a:alphaModFix/>
          </a:blip>
          <a:stretch>
            <a:fillRect/>
          </a:stretch>
        </p:blipFill>
        <p:spPr>
          <a:xfrm>
            <a:off x="6740475" y="658650"/>
            <a:ext cx="1685701" cy="14237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9FC5E8"/>
            </a:gs>
            <a:gs pos="100000">
              <a:srgbClr val="5B0F00"/>
            </a:gs>
          </a:gsLst>
          <a:lin ang="16200038" scaled="0"/>
        </a:gradFill>
        <a:effectLst/>
      </p:bgPr>
    </p:bg>
    <p:spTree>
      <p:nvGrpSpPr>
        <p:cNvPr id="1" name="Shape 83"/>
        <p:cNvGrpSpPr/>
        <p:nvPr/>
      </p:nvGrpSpPr>
      <p:grpSpPr>
        <a:xfrm>
          <a:off x="0" y="0"/>
          <a:ext cx="0" cy="0"/>
          <a:chOff x="0" y="0"/>
          <a:chExt cx="0" cy="0"/>
        </a:xfrm>
      </p:grpSpPr>
      <p:sp>
        <p:nvSpPr>
          <p:cNvPr id="84" name="Google Shape;84;p16"/>
          <p:cNvSpPr txBox="1">
            <a:spLocks noGrp="1"/>
          </p:cNvSpPr>
          <p:nvPr>
            <p:ph type="body" idx="1"/>
          </p:nvPr>
        </p:nvSpPr>
        <p:spPr>
          <a:xfrm>
            <a:off x="311650" y="411853"/>
            <a:ext cx="3999900" cy="4428600"/>
          </a:xfrm>
          <a:prstGeom prst="rect">
            <a:avLst/>
          </a:prstGeom>
          <a:solidFill>
            <a:srgbClr val="FFFFFF"/>
          </a:solidFill>
        </p:spPr>
        <p:txBody>
          <a:bodyPr spcFirstLastPara="1" wrap="square" lIns="91425" tIns="91425" rIns="91425" bIns="91425" anchor="t" anchorCtr="0">
            <a:normAutofit/>
          </a:bodyPr>
          <a:lstStyle/>
          <a:p>
            <a:pPr marL="0" lvl="0" indent="457200" algn="r" rtl="0">
              <a:lnSpc>
                <a:spcPct val="100000"/>
              </a:lnSpc>
              <a:spcBef>
                <a:spcPts val="0"/>
              </a:spcBef>
              <a:spcAft>
                <a:spcPts val="0"/>
              </a:spcAft>
              <a:buNone/>
            </a:pPr>
            <a:endParaRPr sz="2500" b="1">
              <a:solidFill>
                <a:schemeClr val="dk1"/>
              </a:solidFill>
            </a:endParaRPr>
          </a:p>
          <a:p>
            <a:pPr marL="0" lvl="0" indent="0" algn="l" rtl="0">
              <a:lnSpc>
                <a:spcPct val="100000"/>
              </a:lnSpc>
              <a:spcBef>
                <a:spcPts val="0"/>
              </a:spcBef>
              <a:spcAft>
                <a:spcPts val="0"/>
              </a:spcAft>
              <a:buNone/>
            </a:pPr>
            <a:endParaRPr sz="2550" i="1">
              <a:solidFill>
                <a:schemeClr val="dk1"/>
              </a:solidFill>
            </a:endParaRPr>
          </a:p>
          <a:p>
            <a:pPr marL="0" lvl="0" indent="457200" algn="l" rtl="0">
              <a:lnSpc>
                <a:spcPct val="150000"/>
              </a:lnSpc>
              <a:spcBef>
                <a:spcPts val="0"/>
              </a:spcBef>
              <a:spcAft>
                <a:spcPts val="0"/>
              </a:spcAft>
              <a:buNone/>
            </a:pPr>
            <a:endParaRPr sz="2550">
              <a:solidFill>
                <a:schemeClr val="dk1"/>
              </a:solidFill>
            </a:endParaRPr>
          </a:p>
          <a:p>
            <a:pPr marL="0" lvl="0" indent="0" algn="l" rtl="0">
              <a:lnSpc>
                <a:spcPct val="150000"/>
              </a:lnSpc>
              <a:spcBef>
                <a:spcPts val="1200"/>
              </a:spcBef>
              <a:spcAft>
                <a:spcPts val="0"/>
              </a:spcAft>
              <a:buNone/>
            </a:pPr>
            <a:endParaRPr sz="2550">
              <a:solidFill>
                <a:schemeClr val="dk1"/>
              </a:solidFill>
            </a:endParaRPr>
          </a:p>
          <a:p>
            <a:pPr marL="0" lvl="0" indent="0" algn="l" rtl="0">
              <a:lnSpc>
                <a:spcPct val="100000"/>
              </a:lnSpc>
              <a:spcBef>
                <a:spcPts val="1200"/>
              </a:spcBef>
              <a:spcAft>
                <a:spcPts val="0"/>
              </a:spcAft>
              <a:buNone/>
            </a:pPr>
            <a:endParaRPr sz="2550" i="1">
              <a:solidFill>
                <a:schemeClr val="dk1"/>
              </a:solidFill>
            </a:endParaRPr>
          </a:p>
          <a:p>
            <a:pPr marL="457200" lvl="0" indent="457200" algn="l" rtl="0">
              <a:lnSpc>
                <a:spcPct val="100000"/>
              </a:lnSpc>
              <a:spcBef>
                <a:spcPts val="0"/>
              </a:spcBef>
              <a:spcAft>
                <a:spcPts val="0"/>
              </a:spcAft>
              <a:buNone/>
            </a:pPr>
            <a:r>
              <a:rPr lang="en" sz="1991">
                <a:solidFill>
                  <a:schemeClr val="dk1"/>
                </a:solidFill>
              </a:rPr>
              <a:t>	</a:t>
            </a:r>
            <a:r>
              <a:rPr lang="en" sz="2400">
                <a:solidFill>
                  <a:schemeClr val="dk1"/>
                </a:solidFill>
              </a:rPr>
              <a:t>	</a:t>
            </a:r>
            <a:endParaRPr sz="2400">
              <a:solidFill>
                <a:schemeClr val="dk1"/>
              </a:solidFill>
            </a:endParaRPr>
          </a:p>
          <a:p>
            <a:pPr marL="0" lvl="0" indent="0" algn="l" rtl="0">
              <a:lnSpc>
                <a:spcPct val="150000"/>
              </a:lnSpc>
              <a:spcBef>
                <a:spcPts val="0"/>
              </a:spcBef>
              <a:spcAft>
                <a:spcPts val="1200"/>
              </a:spcAft>
              <a:buNone/>
            </a:pPr>
            <a:endParaRPr sz="2400">
              <a:solidFill>
                <a:schemeClr val="dk1"/>
              </a:solidFill>
            </a:endParaRPr>
          </a:p>
        </p:txBody>
      </p:sp>
      <p:sp>
        <p:nvSpPr>
          <p:cNvPr id="85" name="Google Shape;85;p16"/>
          <p:cNvSpPr txBox="1">
            <a:spLocks noGrp="1"/>
          </p:cNvSpPr>
          <p:nvPr>
            <p:ph type="body" idx="2"/>
          </p:nvPr>
        </p:nvSpPr>
        <p:spPr>
          <a:xfrm>
            <a:off x="4018200" y="411850"/>
            <a:ext cx="4769400" cy="4428600"/>
          </a:xfrm>
          <a:prstGeom prst="rect">
            <a:avLst/>
          </a:prstGeom>
          <a:solidFill>
            <a:schemeClr val="lt1"/>
          </a:solidFill>
        </p:spPr>
        <p:txBody>
          <a:bodyPr spcFirstLastPara="1" wrap="square" lIns="91425" tIns="91425" rIns="91425" bIns="91425" anchor="t" anchorCtr="0">
            <a:normAutofit/>
          </a:bodyPr>
          <a:lstStyle/>
          <a:p>
            <a:pPr marL="0" lvl="0" indent="0" algn="l" rtl="0">
              <a:lnSpc>
                <a:spcPct val="150000"/>
              </a:lnSpc>
              <a:spcBef>
                <a:spcPts val="0"/>
              </a:spcBef>
              <a:spcAft>
                <a:spcPts val="1200"/>
              </a:spcAft>
              <a:buClr>
                <a:schemeClr val="dk1"/>
              </a:buClr>
              <a:buSzPts val="1100"/>
              <a:buFont typeface="Arial"/>
              <a:buNone/>
            </a:pPr>
            <a:r>
              <a:rPr lang="en"/>
              <a:t> </a:t>
            </a:r>
            <a:endParaRPr/>
          </a:p>
        </p:txBody>
      </p:sp>
      <p:sp>
        <p:nvSpPr>
          <p:cNvPr id="86" name="Google Shape;86;p16"/>
          <p:cNvSpPr txBox="1"/>
          <p:nvPr/>
        </p:nvSpPr>
        <p:spPr>
          <a:xfrm>
            <a:off x="491050" y="1346375"/>
            <a:ext cx="2959800" cy="851700"/>
          </a:xfrm>
          <a:prstGeom prst="rect">
            <a:avLst/>
          </a:prstGeom>
          <a:solidFill>
            <a:srgbClr val="FFFFFF"/>
          </a:solid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1700" b="1">
                <a:solidFill>
                  <a:schemeClr val="dk1"/>
                </a:solidFill>
              </a:rPr>
              <a:t>Ms. Huynh</a:t>
            </a:r>
            <a:endParaRPr sz="1700">
              <a:solidFill>
                <a:schemeClr val="dk1"/>
              </a:solidFill>
            </a:endParaRPr>
          </a:p>
          <a:p>
            <a:pPr marL="0" lvl="0" indent="0" algn="r" rtl="0">
              <a:spcBef>
                <a:spcPts val="0"/>
              </a:spcBef>
              <a:spcAft>
                <a:spcPts val="0"/>
              </a:spcAft>
              <a:buClr>
                <a:schemeClr val="dk1"/>
              </a:buClr>
              <a:buSzPts val="1100"/>
              <a:buFont typeface="Arial"/>
              <a:buNone/>
            </a:pPr>
            <a:r>
              <a:rPr lang="en" sz="1700" i="1">
                <a:solidFill>
                  <a:schemeClr val="dk1"/>
                </a:solidFill>
              </a:rPr>
              <a:t>A-Diaz, </a:t>
            </a:r>
            <a:r>
              <a:rPr lang="en" sz="1700" b="1" i="1">
                <a:solidFill>
                  <a:schemeClr val="dk1"/>
                </a:solidFill>
              </a:rPr>
              <a:t>AVID</a:t>
            </a:r>
            <a:endParaRPr sz="1700" b="1" i="1">
              <a:solidFill>
                <a:schemeClr val="dk1"/>
              </a:solidFill>
            </a:endParaRPr>
          </a:p>
          <a:p>
            <a:pPr marL="0" lvl="0" indent="0" algn="r" rtl="0">
              <a:spcBef>
                <a:spcPts val="0"/>
              </a:spcBef>
              <a:spcAft>
                <a:spcPts val="0"/>
              </a:spcAft>
              <a:buClr>
                <a:schemeClr val="dk1"/>
              </a:buClr>
              <a:buSzPts val="1100"/>
              <a:buFont typeface="Arial"/>
              <a:buNone/>
            </a:pPr>
            <a:r>
              <a:rPr lang="en" sz="1700" i="1">
                <a:solidFill>
                  <a:schemeClr val="dk1"/>
                </a:solidFill>
              </a:rPr>
              <a:t>Special Education 12th</a:t>
            </a:r>
            <a:endParaRPr sz="1700" i="1">
              <a:solidFill>
                <a:schemeClr val="dk1"/>
              </a:solidFill>
            </a:endParaRPr>
          </a:p>
        </p:txBody>
      </p:sp>
      <p:sp>
        <p:nvSpPr>
          <p:cNvPr id="87" name="Google Shape;87;p16"/>
          <p:cNvSpPr txBox="1"/>
          <p:nvPr/>
        </p:nvSpPr>
        <p:spPr>
          <a:xfrm>
            <a:off x="311650" y="3346525"/>
            <a:ext cx="3318600" cy="851700"/>
          </a:xfrm>
          <a:prstGeom prst="rect">
            <a:avLst/>
          </a:prstGeom>
          <a:solidFill>
            <a:srgbClr val="FFFFFF"/>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700" b="1">
                <a:solidFill>
                  <a:schemeClr val="dk1"/>
                </a:solidFill>
              </a:rPr>
              <a:t>Mrs. Garcia</a:t>
            </a:r>
            <a:endParaRPr sz="1700">
              <a:solidFill>
                <a:schemeClr val="dk1"/>
              </a:solidFill>
            </a:endParaRPr>
          </a:p>
          <a:p>
            <a:pPr marL="0" lvl="0" indent="0" algn="r" rtl="0">
              <a:spcBef>
                <a:spcPts val="0"/>
              </a:spcBef>
              <a:spcAft>
                <a:spcPts val="0"/>
              </a:spcAft>
              <a:buNone/>
            </a:pPr>
            <a:r>
              <a:rPr lang="en" sz="1700" i="1">
                <a:solidFill>
                  <a:schemeClr val="dk1"/>
                </a:solidFill>
              </a:rPr>
              <a:t>DiB-Long, </a:t>
            </a:r>
            <a:r>
              <a:rPr lang="en" sz="1700" b="1" i="1">
                <a:solidFill>
                  <a:schemeClr val="dk1"/>
                </a:solidFill>
              </a:rPr>
              <a:t>RACE Academy</a:t>
            </a:r>
            <a:r>
              <a:rPr lang="en" sz="1700" i="1">
                <a:solidFill>
                  <a:schemeClr val="dk1"/>
                </a:solidFill>
              </a:rPr>
              <a:t>,</a:t>
            </a:r>
            <a:endParaRPr sz="1700" i="1">
              <a:solidFill>
                <a:schemeClr val="dk1"/>
              </a:solidFill>
            </a:endParaRPr>
          </a:p>
          <a:p>
            <a:pPr marL="0" lvl="0" indent="0" algn="r" rtl="0">
              <a:spcBef>
                <a:spcPts val="0"/>
              </a:spcBef>
              <a:spcAft>
                <a:spcPts val="0"/>
              </a:spcAft>
              <a:buNone/>
            </a:pPr>
            <a:r>
              <a:rPr lang="en" sz="1700" b="1" i="1">
                <a:solidFill>
                  <a:schemeClr val="dk1"/>
                </a:solidFill>
              </a:rPr>
              <a:t>TTECHS</a:t>
            </a:r>
            <a:r>
              <a:rPr lang="en" sz="1700" i="1">
                <a:solidFill>
                  <a:schemeClr val="dk1"/>
                </a:solidFill>
              </a:rPr>
              <a:t>, Advanced Theater,</a:t>
            </a:r>
            <a:endParaRPr sz="1700" i="1">
              <a:solidFill>
                <a:schemeClr val="dk1"/>
              </a:solidFill>
            </a:endParaRPr>
          </a:p>
          <a:p>
            <a:pPr marL="0" lvl="0" indent="0" algn="r" rtl="0">
              <a:spcBef>
                <a:spcPts val="0"/>
              </a:spcBef>
              <a:spcAft>
                <a:spcPts val="0"/>
              </a:spcAft>
              <a:buNone/>
            </a:pPr>
            <a:r>
              <a:rPr lang="en" sz="1700" i="1">
                <a:solidFill>
                  <a:schemeClr val="dk1"/>
                </a:solidFill>
              </a:rPr>
              <a:t>SMART program, </a:t>
            </a:r>
            <a:endParaRPr sz="1700" i="1">
              <a:solidFill>
                <a:schemeClr val="dk1"/>
              </a:solidFill>
            </a:endParaRPr>
          </a:p>
          <a:p>
            <a:pPr marL="0" lvl="0" indent="0" algn="r" rtl="0">
              <a:spcBef>
                <a:spcPts val="0"/>
              </a:spcBef>
              <a:spcAft>
                <a:spcPts val="0"/>
              </a:spcAft>
              <a:buNone/>
            </a:pPr>
            <a:r>
              <a:rPr lang="en" sz="1700" i="1">
                <a:solidFill>
                  <a:schemeClr val="dk1"/>
                </a:solidFill>
              </a:rPr>
              <a:t>Special Education 9th</a:t>
            </a:r>
            <a:endParaRPr sz="1700" i="1">
              <a:solidFill>
                <a:schemeClr val="dk1"/>
              </a:solidFill>
            </a:endParaRPr>
          </a:p>
        </p:txBody>
      </p:sp>
      <p:sp>
        <p:nvSpPr>
          <p:cNvPr id="88" name="Google Shape;88;p16"/>
          <p:cNvSpPr txBox="1"/>
          <p:nvPr/>
        </p:nvSpPr>
        <p:spPr>
          <a:xfrm>
            <a:off x="4937088" y="1253150"/>
            <a:ext cx="3444600" cy="851700"/>
          </a:xfrm>
          <a:prstGeom prst="rect">
            <a:avLst/>
          </a:prstGeom>
          <a:solidFill>
            <a:srgbClr val="FFFFFF"/>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700" b="1">
                <a:solidFill>
                  <a:schemeClr val="dk1"/>
                </a:solidFill>
              </a:rPr>
              <a:t>Ms. Watson</a:t>
            </a:r>
            <a:endParaRPr sz="1700" b="1">
              <a:solidFill>
                <a:schemeClr val="dk1"/>
              </a:solidFill>
            </a:endParaRPr>
          </a:p>
          <a:p>
            <a:pPr marL="0" lvl="0" indent="0" algn="r" rtl="0">
              <a:spcBef>
                <a:spcPts val="0"/>
              </a:spcBef>
              <a:spcAft>
                <a:spcPts val="0"/>
              </a:spcAft>
              <a:buNone/>
            </a:pPr>
            <a:r>
              <a:rPr lang="en" sz="1700" i="1">
                <a:solidFill>
                  <a:schemeClr val="dk1"/>
                </a:solidFill>
              </a:rPr>
              <a:t>Lopez-Ramirez, </a:t>
            </a:r>
            <a:r>
              <a:rPr lang="en" sz="1700" b="1" i="1">
                <a:solidFill>
                  <a:schemeClr val="dk1"/>
                </a:solidFill>
              </a:rPr>
              <a:t>Advanced Performing Arts</a:t>
            </a:r>
            <a:r>
              <a:rPr lang="en" sz="1700" i="1">
                <a:solidFill>
                  <a:schemeClr val="dk1"/>
                </a:solidFill>
              </a:rPr>
              <a:t>, </a:t>
            </a:r>
            <a:endParaRPr sz="1700" i="1">
              <a:solidFill>
                <a:schemeClr val="dk1"/>
              </a:solidFill>
            </a:endParaRPr>
          </a:p>
          <a:p>
            <a:pPr marL="0" lvl="0" indent="0" algn="r" rtl="0">
              <a:spcBef>
                <a:spcPts val="0"/>
              </a:spcBef>
              <a:spcAft>
                <a:spcPts val="0"/>
              </a:spcAft>
              <a:buNone/>
            </a:pPr>
            <a:r>
              <a:rPr lang="en" sz="1700" i="1">
                <a:solidFill>
                  <a:schemeClr val="dk1"/>
                </a:solidFill>
              </a:rPr>
              <a:t>Special Education: 10th</a:t>
            </a:r>
            <a:endParaRPr sz="1700" i="1">
              <a:solidFill>
                <a:schemeClr val="dk1"/>
              </a:solidFill>
            </a:endParaRPr>
          </a:p>
        </p:txBody>
      </p:sp>
      <p:sp>
        <p:nvSpPr>
          <p:cNvPr id="89" name="Google Shape;89;p16"/>
          <p:cNvSpPr txBox="1"/>
          <p:nvPr/>
        </p:nvSpPr>
        <p:spPr>
          <a:xfrm>
            <a:off x="4803600" y="3416050"/>
            <a:ext cx="3578100" cy="851700"/>
          </a:xfrm>
          <a:prstGeom prst="rect">
            <a:avLst/>
          </a:prstGeom>
          <a:solidFill>
            <a:srgbClr val="FFFFFF"/>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700" b="1">
                <a:solidFill>
                  <a:schemeClr val="dk1"/>
                </a:solidFill>
              </a:rPr>
              <a:t>Mr. Solis</a:t>
            </a:r>
            <a:endParaRPr sz="1700" b="1">
              <a:solidFill>
                <a:schemeClr val="dk1"/>
              </a:solidFill>
            </a:endParaRPr>
          </a:p>
          <a:p>
            <a:pPr marL="0" lvl="0" indent="0" algn="r" rtl="0">
              <a:spcBef>
                <a:spcPts val="0"/>
              </a:spcBef>
              <a:spcAft>
                <a:spcPts val="0"/>
              </a:spcAft>
              <a:buNone/>
            </a:pPr>
            <a:r>
              <a:rPr lang="en" sz="1700" i="1">
                <a:solidFill>
                  <a:schemeClr val="dk1"/>
                </a:solidFill>
              </a:rPr>
              <a:t>Ramos-Z, </a:t>
            </a:r>
            <a:r>
              <a:rPr lang="en" sz="1700" b="1" i="1">
                <a:solidFill>
                  <a:schemeClr val="dk1"/>
                </a:solidFill>
              </a:rPr>
              <a:t>CAFE Academy</a:t>
            </a:r>
            <a:r>
              <a:rPr lang="en" sz="1700" i="1">
                <a:solidFill>
                  <a:schemeClr val="dk1"/>
                </a:solidFill>
              </a:rPr>
              <a:t>, </a:t>
            </a:r>
            <a:endParaRPr sz="1700" i="1">
              <a:solidFill>
                <a:schemeClr val="dk1"/>
              </a:solidFill>
            </a:endParaRPr>
          </a:p>
          <a:p>
            <a:pPr marL="0" lvl="0" indent="0" algn="r" rtl="0">
              <a:spcBef>
                <a:spcPts val="0"/>
              </a:spcBef>
              <a:spcAft>
                <a:spcPts val="0"/>
              </a:spcAft>
              <a:buNone/>
            </a:pPr>
            <a:r>
              <a:rPr lang="en" sz="1700" i="1">
                <a:solidFill>
                  <a:schemeClr val="dk1"/>
                </a:solidFill>
              </a:rPr>
              <a:t>Special Education 11th</a:t>
            </a:r>
            <a:endParaRPr sz="1700" i="1">
              <a:solidFill>
                <a:schemeClr val="dk1"/>
              </a:solidFill>
            </a:endParaRPr>
          </a:p>
        </p:txBody>
      </p:sp>
      <p:sp>
        <p:nvSpPr>
          <p:cNvPr id="90" name="Google Shape;90;p16"/>
          <p:cNvSpPr txBox="1">
            <a:spLocks noGrp="1"/>
          </p:cNvSpPr>
          <p:nvPr>
            <p:ph type="title"/>
          </p:nvPr>
        </p:nvSpPr>
        <p:spPr>
          <a:xfrm>
            <a:off x="4735500" y="4358775"/>
            <a:ext cx="3847800" cy="481800"/>
          </a:xfrm>
          <a:prstGeom prst="rect">
            <a:avLst/>
          </a:prstGeom>
          <a:solidFill>
            <a:srgbClr val="FFFFFF"/>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5B0F00"/>
                </a:solidFill>
                <a:latin typeface="Alfa Slab One"/>
                <a:ea typeface="Alfa Slab One"/>
                <a:cs typeface="Alfa Slab One"/>
                <a:sym typeface="Alfa Slab One"/>
              </a:rPr>
              <a:t>Counseling team</a:t>
            </a:r>
            <a:endParaRPr>
              <a:solidFill>
                <a:srgbClr val="5B0F00"/>
              </a:solidFill>
              <a:latin typeface="Alfa Slab One"/>
              <a:ea typeface="Alfa Slab One"/>
              <a:cs typeface="Alfa Slab One"/>
              <a:sym typeface="Alfa Slab One"/>
            </a:endParaRPr>
          </a:p>
        </p:txBody>
      </p:sp>
      <p:pic>
        <p:nvPicPr>
          <p:cNvPr id="91" name="Google Shape;91;p16"/>
          <p:cNvPicPr preferRelativeResize="0"/>
          <p:nvPr/>
        </p:nvPicPr>
        <p:blipFill rotWithShape="1">
          <a:blip r:embed="rId3">
            <a:alphaModFix/>
          </a:blip>
          <a:srcRect r="5042"/>
          <a:stretch/>
        </p:blipFill>
        <p:spPr>
          <a:xfrm>
            <a:off x="810024" y="532650"/>
            <a:ext cx="1304950" cy="1267200"/>
          </a:xfrm>
          <a:prstGeom prst="rect">
            <a:avLst/>
          </a:prstGeom>
          <a:noFill/>
          <a:ln>
            <a:noFill/>
          </a:ln>
        </p:spPr>
      </p:pic>
      <p:pic>
        <p:nvPicPr>
          <p:cNvPr id="92" name="Google Shape;92;p16"/>
          <p:cNvPicPr preferRelativeResize="0"/>
          <p:nvPr/>
        </p:nvPicPr>
        <p:blipFill rotWithShape="1">
          <a:blip r:embed="rId4">
            <a:alphaModFix/>
          </a:blip>
          <a:srcRect t="7566" b="3725"/>
          <a:stretch/>
        </p:blipFill>
        <p:spPr>
          <a:xfrm>
            <a:off x="738475" y="2364425"/>
            <a:ext cx="1448050" cy="1267200"/>
          </a:xfrm>
          <a:prstGeom prst="rect">
            <a:avLst/>
          </a:prstGeom>
          <a:noFill/>
          <a:ln>
            <a:noFill/>
          </a:ln>
        </p:spPr>
      </p:pic>
      <p:pic>
        <p:nvPicPr>
          <p:cNvPr id="93" name="Google Shape;93;p16"/>
          <p:cNvPicPr preferRelativeResize="0"/>
          <p:nvPr/>
        </p:nvPicPr>
        <p:blipFill rotWithShape="1">
          <a:blip r:embed="rId5">
            <a:alphaModFix/>
          </a:blip>
          <a:srcRect l="12280" b="3781"/>
          <a:stretch/>
        </p:blipFill>
        <p:spPr>
          <a:xfrm>
            <a:off x="6024323" y="2449275"/>
            <a:ext cx="1270175" cy="1283350"/>
          </a:xfrm>
          <a:prstGeom prst="rect">
            <a:avLst/>
          </a:prstGeom>
          <a:noFill/>
          <a:ln>
            <a:noFill/>
          </a:ln>
        </p:spPr>
      </p:pic>
      <p:pic>
        <p:nvPicPr>
          <p:cNvPr id="94" name="Google Shape;94;p16"/>
          <p:cNvPicPr preferRelativeResize="0"/>
          <p:nvPr/>
        </p:nvPicPr>
        <p:blipFill>
          <a:blip r:embed="rId6">
            <a:alphaModFix/>
          </a:blip>
          <a:stretch>
            <a:fillRect/>
          </a:stretch>
        </p:blipFill>
        <p:spPr>
          <a:xfrm>
            <a:off x="6024325" y="471495"/>
            <a:ext cx="1053650" cy="10841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9FC5E8"/>
            </a:gs>
            <a:gs pos="100000">
              <a:srgbClr val="5B0F00"/>
            </a:gs>
          </a:gsLst>
          <a:lin ang="16200038" scaled="0"/>
        </a:gradFill>
        <a:effectLst/>
      </p:bgPr>
    </p:bg>
    <p:spTree>
      <p:nvGrpSpPr>
        <p:cNvPr id="1" name="Shape 98"/>
        <p:cNvGrpSpPr/>
        <p:nvPr/>
      </p:nvGrpSpPr>
      <p:grpSpPr>
        <a:xfrm>
          <a:off x="0" y="0"/>
          <a:ext cx="0" cy="0"/>
          <a:chOff x="0" y="0"/>
          <a:chExt cx="0" cy="0"/>
        </a:xfrm>
      </p:grpSpPr>
      <p:sp>
        <p:nvSpPr>
          <p:cNvPr id="99" name="Google Shape;99;p17"/>
          <p:cNvSpPr txBox="1">
            <a:spLocks noGrp="1"/>
          </p:cNvSpPr>
          <p:nvPr>
            <p:ph type="body" idx="1"/>
          </p:nvPr>
        </p:nvSpPr>
        <p:spPr>
          <a:xfrm>
            <a:off x="311650" y="326378"/>
            <a:ext cx="3999900" cy="4514100"/>
          </a:xfrm>
          <a:prstGeom prst="rect">
            <a:avLst/>
          </a:prstGeom>
          <a:solidFill>
            <a:srgbClr val="FFFFFF"/>
          </a:solidFill>
        </p:spPr>
        <p:txBody>
          <a:bodyPr spcFirstLastPara="1" wrap="square" lIns="91425" tIns="91425" rIns="91425" bIns="91425" anchor="t" anchorCtr="0">
            <a:normAutofit/>
          </a:bodyPr>
          <a:lstStyle/>
          <a:p>
            <a:pPr marL="0" lvl="0" indent="457200" algn="r" rtl="0">
              <a:lnSpc>
                <a:spcPct val="100000"/>
              </a:lnSpc>
              <a:spcBef>
                <a:spcPts val="0"/>
              </a:spcBef>
              <a:spcAft>
                <a:spcPts val="0"/>
              </a:spcAft>
              <a:buNone/>
            </a:pPr>
            <a:endParaRPr sz="2500" b="1">
              <a:solidFill>
                <a:schemeClr val="dk1"/>
              </a:solidFill>
            </a:endParaRPr>
          </a:p>
          <a:p>
            <a:pPr marL="0" lvl="0" indent="0" algn="l" rtl="0">
              <a:lnSpc>
                <a:spcPct val="100000"/>
              </a:lnSpc>
              <a:spcBef>
                <a:spcPts val="0"/>
              </a:spcBef>
              <a:spcAft>
                <a:spcPts val="0"/>
              </a:spcAft>
              <a:buNone/>
            </a:pPr>
            <a:endParaRPr sz="2550" i="1">
              <a:solidFill>
                <a:schemeClr val="dk1"/>
              </a:solidFill>
            </a:endParaRPr>
          </a:p>
          <a:p>
            <a:pPr marL="0" lvl="0" indent="457200" algn="l" rtl="0">
              <a:lnSpc>
                <a:spcPct val="150000"/>
              </a:lnSpc>
              <a:spcBef>
                <a:spcPts val="0"/>
              </a:spcBef>
              <a:spcAft>
                <a:spcPts val="0"/>
              </a:spcAft>
              <a:buNone/>
            </a:pPr>
            <a:endParaRPr sz="2550">
              <a:solidFill>
                <a:schemeClr val="dk1"/>
              </a:solidFill>
            </a:endParaRPr>
          </a:p>
          <a:p>
            <a:pPr marL="0" lvl="0" indent="0" algn="l" rtl="0">
              <a:lnSpc>
                <a:spcPct val="150000"/>
              </a:lnSpc>
              <a:spcBef>
                <a:spcPts val="1200"/>
              </a:spcBef>
              <a:spcAft>
                <a:spcPts val="0"/>
              </a:spcAft>
              <a:buNone/>
            </a:pPr>
            <a:endParaRPr sz="2550">
              <a:solidFill>
                <a:schemeClr val="dk1"/>
              </a:solidFill>
            </a:endParaRPr>
          </a:p>
          <a:p>
            <a:pPr marL="0" lvl="0" indent="0" algn="l" rtl="0">
              <a:lnSpc>
                <a:spcPct val="100000"/>
              </a:lnSpc>
              <a:spcBef>
                <a:spcPts val="1200"/>
              </a:spcBef>
              <a:spcAft>
                <a:spcPts val="0"/>
              </a:spcAft>
              <a:buNone/>
            </a:pPr>
            <a:endParaRPr sz="2550" i="1">
              <a:solidFill>
                <a:schemeClr val="dk1"/>
              </a:solidFill>
            </a:endParaRPr>
          </a:p>
          <a:p>
            <a:pPr marL="457200" lvl="0" indent="457200" algn="l" rtl="0">
              <a:lnSpc>
                <a:spcPct val="100000"/>
              </a:lnSpc>
              <a:spcBef>
                <a:spcPts val="0"/>
              </a:spcBef>
              <a:spcAft>
                <a:spcPts val="0"/>
              </a:spcAft>
              <a:buNone/>
            </a:pPr>
            <a:r>
              <a:rPr lang="en" sz="1991">
                <a:solidFill>
                  <a:schemeClr val="dk1"/>
                </a:solidFill>
              </a:rPr>
              <a:t>	</a:t>
            </a:r>
            <a:r>
              <a:rPr lang="en" sz="2400">
                <a:solidFill>
                  <a:schemeClr val="dk1"/>
                </a:solidFill>
              </a:rPr>
              <a:t>	</a:t>
            </a:r>
            <a:endParaRPr sz="2400">
              <a:solidFill>
                <a:schemeClr val="dk1"/>
              </a:solidFill>
            </a:endParaRPr>
          </a:p>
          <a:p>
            <a:pPr marL="0" lvl="0" indent="0" algn="l" rtl="0">
              <a:lnSpc>
                <a:spcPct val="150000"/>
              </a:lnSpc>
              <a:spcBef>
                <a:spcPts val="0"/>
              </a:spcBef>
              <a:spcAft>
                <a:spcPts val="1200"/>
              </a:spcAft>
              <a:buNone/>
            </a:pPr>
            <a:endParaRPr sz="2400">
              <a:solidFill>
                <a:schemeClr val="dk1"/>
              </a:solidFill>
            </a:endParaRPr>
          </a:p>
        </p:txBody>
      </p:sp>
      <p:sp>
        <p:nvSpPr>
          <p:cNvPr id="100" name="Google Shape;100;p17"/>
          <p:cNvSpPr txBox="1">
            <a:spLocks noGrp="1"/>
          </p:cNvSpPr>
          <p:nvPr>
            <p:ph type="body" idx="2"/>
          </p:nvPr>
        </p:nvSpPr>
        <p:spPr>
          <a:xfrm>
            <a:off x="4018200" y="326375"/>
            <a:ext cx="4769400" cy="4514100"/>
          </a:xfrm>
          <a:prstGeom prst="rect">
            <a:avLst/>
          </a:prstGeom>
          <a:solidFill>
            <a:schemeClr val="lt1"/>
          </a:solidFill>
        </p:spPr>
        <p:txBody>
          <a:bodyPr spcFirstLastPara="1" wrap="square" lIns="91425" tIns="91425" rIns="91425" bIns="91425" anchor="t" anchorCtr="0">
            <a:normAutofit/>
          </a:bodyPr>
          <a:lstStyle/>
          <a:p>
            <a:pPr marL="0" lvl="0" indent="0" algn="l" rtl="0">
              <a:lnSpc>
                <a:spcPct val="150000"/>
              </a:lnSpc>
              <a:spcBef>
                <a:spcPts val="0"/>
              </a:spcBef>
              <a:spcAft>
                <a:spcPts val="1200"/>
              </a:spcAft>
              <a:buClr>
                <a:schemeClr val="dk1"/>
              </a:buClr>
              <a:buSzPts val="1100"/>
              <a:buFont typeface="Arial"/>
              <a:buNone/>
            </a:pPr>
            <a:r>
              <a:rPr lang="en"/>
              <a:t> </a:t>
            </a:r>
            <a:endParaRPr/>
          </a:p>
        </p:txBody>
      </p:sp>
      <p:sp>
        <p:nvSpPr>
          <p:cNvPr id="101" name="Google Shape;101;p17"/>
          <p:cNvSpPr txBox="1"/>
          <p:nvPr/>
        </p:nvSpPr>
        <p:spPr>
          <a:xfrm>
            <a:off x="559425" y="1538625"/>
            <a:ext cx="2261100" cy="851700"/>
          </a:xfrm>
          <a:prstGeom prst="rect">
            <a:avLst/>
          </a:prstGeom>
          <a:solidFill>
            <a:srgbClr val="FFFFFF"/>
          </a:solid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1500" b="1">
                <a:solidFill>
                  <a:schemeClr val="dk1"/>
                </a:solidFill>
              </a:rPr>
              <a:t>Mrs. Quinn</a:t>
            </a:r>
            <a:endParaRPr sz="1500" b="1">
              <a:solidFill>
                <a:schemeClr val="dk1"/>
              </a:solidFill>
            </a:endParaRPr>
          </a:p>
          <a:p>
            <a:pPr marL="0" lvl="0" indent="0" algn="r" rtl="0">
              <a:spcBef>
                <a:spcPts val="0"/>
              </a:spcBef>
              <a:spcAft>
                <a:spcPts val="0"/>
              </a:spcAft>
              <a:buClr>
                <a:schemeClr val="dk1"/>
              </a:buClr>
              <a:buSzPts val="1100"/>
              <a:buFont typeface="Arial"/>
              <a:buNone/>
            </a:pPr>
            <a:r>
              <a:rPr lang="en" sz="1500">
                <a:solidFill>
                  <a:schemeClr val="dk1"/>
                </a:solidFill>
              </a:rPr>
              <a:t>Targeted Counselor</a:t>
            </a:r>
            <a:endParaRPr sz="1500">
              <a:solidFill>
                <a:schemeClr val="dk1"/>
              </a:solidFill>
            </a:endParaRPr>
          </a:p>
          <a:p>
            <a:pPr marL="0" lvl="0" indent="0" algn="r" rtl="0">
              <a:spcBef>
                <a:spcPts val="0"/>
              </a:spcBef>
              <a:spcAft>
                <a:spcPts val="0"/>
              </a:spcAft>
              <a:buClr>
                <a:schemeClr val="dk1"/>
              </a:buClr>
              <a:buSzPts val="1100"/>
              <a:buFont typeface="Arial"/>
              <a:buNone/>
            </a:pPr>
            <a:r>
              <a:rPr lang="en" sz="1500" i="1">
                <a:solidFill>
                  <a:schemeClr val="dk1"/>
                </a:solidFill>
              </a:rPr>
              <a:t>9th/10th Grade</a:t>
            </a:r>
            <a:endParaRPr sz="1500" i="1">
              <a:solidFill>
                <a:schemeClr val="dk1"/>
              </a:solidFill>
            </a:endParaRPr>
          </a:p>
          <a:p>
            <a:pPr marL="0" lvl="0" indent="0" algn="r" rtl="0">
              <a:spcBef>
                <a:spcPts val="0"/>
              </a:spcBef>
              <a:spcAft>
                <a:spcPts val="0"/>
              </a:spcAft>
              <a:buClr>
                <a:schemeClr val="dk1"/>
              </a:buClr>
              <a:buSzPts val="1100"/>
              <a:buFont typeface="Arial"/>
              <a:buNone/>
            </a:pPr>
            <a:endParaRPr sz="1700" i="1">
              <a:solidFill>
                <a:schemeClr val="dk1"/>
              </a:solidFill>
            </a:endParaRPr>
          </a:p>
        </p:txBody>
      </p:sp>
      <p:sp>
        <p:nvSpPr>
          <p:cNvPr id="102" name="Google Shape;102;p17"/>
          <p:cNvSpPr txBox="1"/>
          <p:nvPr/>
        </p:nvSpPr>
        <p:spPr>
          <a:xfrm>
            <a:off x="314625" y="3392825"/>
            <a:ext cx="2874900" cy="851700"/>
          </a:xfrm>
          <a:prstGeom prst="rect">
            <a:avLst/>
          </a:prstGeom>
          <a:solidFill>
            <a:srgbClr val="FFFFFF"/>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500" b="1">
                <a:solidFill>
                  <a:schemeClr val="dk1"/>
                </a:solidFill>
              </a:rPr>
              <a:t>Mr. Silva</a:t>
            </a:r>
            <a:endParaRPr sz="1500">
              <a:solidFill>
                <a:schemeClr val="dk1"/>
              </a:solidFill>
            </a:endParaRPr>
          </a:p>
          <a:p>
            <a:pPr marL="0" lvl="0" indent="0" algn="r" rtl="0">
              <a:spcBef>
                <a:spcPts val="0"/>
              </a:spcBef>
              <a:spcAft>
                <a:spcPts val="0"/>
              </a:spcAft>
              <a:buNone/>
            </a:pPr>
            <a:r>
              <a:rPr lang="en" i="1">
                <a:solidFill>
                  <a:schemeClr val="dk1"/>
                </a:solidFill>
              </a:rPr>
              <a:t>Counselor on Special Assignment</a:t>
            </a:r>
            <a:endParaRPr i="1">
              <a:solidFill>
                <a:schemeClr val="dk1"/>
              </a:solidFill>
            </a:endParaRPr>
          </a:p>
          <a:p>
            <a:pPr marL="0" lvl="0" indent="0" algn="r" rtl="0">
              <a:spcBef>
                <a:spcPts val="0"/>
              </a:spcBef>
              <a:spcAft>
                <a:spcPts val="0"/>
              </a:spcAft>
              <a:buNone/>
            </a:pPr>
            <a:r>
              <a:rPr lang="en" sz="1500" i="1">
                <a:solidFill>
                  <a:schemeClr val="dk1"/>
                </a:solidFill>
              </a:rPr>
              <a:t>English Learners </a:t>
            </a:r>
            <a:endParaRPr sz="1500" i="1">
              <a:solidFill>
                <a:schemeClr val="dk1"/>
              </a:solidFill>
            </a:endParaRPr>
          </a:p>
        </p:txBody>
      </p:sp>
      <p:sp>
        <p:nvSpPr>
          <p:cNvPr id="103" name="Google Shape;103;p17"/>
          <p:cNvSpPr txBox="1"/>
          <p:nvPr/>
        </p:nvSpPr>
        <p:spPr>
          <a:xfrm>
            <a:off x="3061275" y="1402475"/>
            <a:ext cx="2919600" cy="851700"/>
          </a:xfrm>
          <a:prstGeom prst="rect">
            <a:avLst/>
          </a:prstGeom>
          <a:solidFill>
            <a:srgbClr val="FFFFFF"/>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500" b="1">
                <a:solidFill>
                  <a:schemeClr val="dk1"/>
                </a:solidFill>
              </a:rPr>
              <a:t>Ms. Mocete</a:t>
            </a:r>
            <a:endParaRPr sz="1500" b="1">
              <a:solidFill>
                <a:schemeClr val="dk1"/>
              </a:solidFill>
            </a:endParaRPr>
          </a:p>
          <a:p>
            <a:pPr marL="0" lvl="0" indent="0" algn="r" rtl="0">
              <a:spcBef>
                <a:spcPts val="0"/>
              </a:spcBef>
              <a:spcAft>
                <a:spcPts val="0"/>
              </a:spcAft>
              <a:buNone/>
            </a:pPr>
            <a:r>
              <a:rPr lang="en" sz="1500" i="1">
                <a:solidFill>
                  <a:schemeClr val="dk1"/>
                </a:solidFill>
              </a:rPr>
              <a:t>MTSS Coach, 11th/12th Grade</a:t>
            </a:r>
            <a:endParaRPr sz="1500" i="1">
              <a:solidFill>
                <a:schemeClr val="dk1"/>
              </a:solidFill>
            </a:endParaRPr>
          </a:p>
          <a:p>
            <a:pPr marL="0" lvl="0" indent="0" algn="r" rtl="0">
              <a:spcBef>
                <a:spcPts val="0"/>
              </a:spcBef>
              <a:spcAft>
                <a:spcPts val="0"/>
              </a:spcAft>
              <a:buNone/>
            </a:pPr>
            <a:r>
              <a:rPr lang="en" sz="1500" i="1">
                <a:solidFill>
                  <a:schemeClr val="dk1"/>
                </a:solidFill>
              </a:rPr>
              <a:t>(Multi-tiered system of support)</a:t>
            </a:r>
            <a:endParaRPr sz="1500" i="1">
              <a:solidFill>
                <a:schemeClr val="dk1"/>
              </a:solidFill>
            </a:endParaRPr>
          </a:p>
        </p:txBody>
      </p:sp>
      <p:sp>
        <p:nvSpPr>
          <p:cNvPr id="104" name="Google Shape;104;p17"/>
          <p:cNvSpPr txBox="1"/>
          <p:nvPr/>
        </p:nvSpPr>
        <p:spPr>
          <a:xfrm>
            <a:off x="3283650" y="3412975"/>
            <a:ext cx="2576700" cy="898200"/>
          </a:xfrm>
          <a:prstGeom prst="rect">
            <a:avLst/>
          </a:prstGeom>
          <a:solidFill>
            <a:srgbClr val="FFFFFF"/>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500" b="1">
                <a:solidFill>
                  <a:schemeClr val="dk1"/>
                </a:solidFill>
              </a:rPr>
              <a:t>Mr. Carrick</a:t>
            </a:r>
            <a:endParaRPr sz="1500" b="1">
              <a:solidFill>
                <a:schemeClr val="dk1"/>
              </a:solidFill>
            </a:endParaRPr>
          </a:p>
          <a:p>
            <a:pPr marL="0" lvl="0" indent="0" algn="r" rtl="0">
              <a:spcBef>
                <a:spcPts val="0"/>
              </a:spcBef>
              <a:spcAft>
                <a:spcPts val="0"/>
              </a:spcAft>
              <a:buNone/>
            </a:pPr>
            <a:r>
              <a:rPr lang="en" sz="1500" i="1">
                <a:solidFill>
                  <a:schemeClr val="dk1"/>
                </a:solidFill>
              </a:rPr>
              <a:t>Prevention Specialists</a:t>
            </a:r>
            <a:endParaRPr sz="1500" i="1">
              <a:solidFill>
                <a:schemeClr val="dk1"/>
              </a:solidFill>
            </a:endParaRPr>
          </a:p>
          <a:p>
            <a:pPr marL="0" lvl="0" indent="0" algn="r" rtl="0">
              <a:spcBef>
                <a:spcPts val="0"/>
              </a:spcBef>
              <a:spcAft>
                <a:spcPts val="0"/>
              </a:spcAft>
              <a:buNone/>
            </a:pPr>
            <a:r>
              <a:rPr lang="en" sz="1500" i="1">
                <a:solidFill>
                  <a:schemeClr val="dk1"/>
                </a:solidFill>
              </a:rPr>
              <a:t>Supports all students</a:t>
            </a:r>
            <a:endParaRPr sz="1500" i="1">
              <a:solidFill>
                <a:schemeClr val="dk1"/>
              </a:solidFill>
            </a:endParaRPr>
          </a:p>
        </p:txBody>
      </p:sp>
      <p:sp>
        <p:nvSpPr>
          <p:cNvPr id="105" name="Google Shape;105;p17"/>
          <p:cNvSpPr txBox="1">
            <a:spLocks noGrp="1"/>
          </p:cNvSpPr>
          <p:nvPr>
            <p:ph type="title"/>
          </p:nvPr>
        </p:nvSpPr>
        <p:spPr>
          <a:xfrm>
            <a:off x="1216050" y="4267775"/>
            <a:ext cx="6868500" cy="572700"/>
          </a:xfrm>
          <a:prstGeom prst="rect">
            <a:avLst/>
          </a:prstGeom>
          <a:solidFill>
            <a:srgbClr val="FFFFFF"/>
          </a:soli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320">
                <a:solidFill>
                  <a:srgbClr val="5B0F00"/>
                </a:solidFill>
                <a:latin typeface="Alfa Slab One"/>
                <a:ea typeface="Alfa Slab One"/>
                <a:cs typeface="Alfa Slab One"/>
                <a:sym typeface="Alfa Slab One"/>
              </a:rPr>
              <a:t>Additional Counseling/Academic Support</a:t>
            </a:r>
            <a:endParaRPr sz="2320">
              <a:solidFill>
                <a:srgbClr val="5B0F00"/>
              </a:solidFill>
              <a:latin typeface="Alfa Slab One"/>
              <a:ea typeface="Alfa Slab One"/>
              <a:cs typeface="Alfa Slab One"/>
              <a:sym typeface="Alfa Slab One"/>
            </a:endParaRPr>
          </a:p>
        </p:txBody>
      </p:sp>
      <p:pic>
        <p:nvPicPr>
          <p:cNvPr id="106" name="Google Shape;106;p17"/>
          <p:cNvPicPr preferRelativeResize="0"/>
          <p:nvPr/>
        </p:nvPicPr>
        <p:blipFill rotWithShape="1">
          <a:blip r:embed="rId3">
            <a:alphaModFix/>
          </a:blip>
          <a:srcRect t="4780"/>
          <a:stretch/>
        </p:blipFill>
        <p:spPr>
          <a:xfrm>
            <a:off x="734350" y="2387512"/>
            <a:ext cx="1402301" cy="1266625"/>
          </a:xfrm>
          <a:prstGeom prst="rect">
            <a:avLst/>
          </a:prstGeom>
          <a:noFill/>
          <a:ln>
            <a:noFill/>
          </a:ln>
        </p:spPr>
      </p:pic>
      <p:pic>
        <p:nvPicPr>
          <p:cNvPr id="107" name="Google Shape;107;p17"/>
          <p:cNvPicPr preferRelativeResize="0"/>
          <p:nvPr/>
        </p:nvPicPr>
        <p:blipFill>
          <a:blip r:embed="rId4">
            <a:alphaModFix/>
          </a:blip>
          <a:stretch>
            <a:fillRect/>
          </a:stretch>
        </p:blipFill>
        <p:spPr>
          <a:xfrm>
            <a:off x="482100" y="458475"/>
            <a:ext cx="1435500" cy="1206258"/>
          </a:xfrm>
          <a:prstGeom prst="rect">
            <a:avLst/>
          </a:prstGeom>
          <a:noFill/>
          <a:ln>
            <a:noFill/>
          </a:ln>
        </p:spPr>
      </p:pic>
      <p:pic>
        <p:nvPicPr>
          <p:cNvPr id="108" name="Google Shape;108;p17"/>
          <p:cNvPicPr preferRelativeResize="0"/>
          <p:nvPr/>
        </p:nvPicPr>
        <p:blipFill rotWithShape="1">
          <a:blip r:embed="rId5">
            <a:alphaModFix/>
          </a:blip>
          <a:srcRect t="2712" r="2410" b="1096"/>
          <a:stretch/>
        </p:blipFill>
        <p:spPr>
          <a:xfrm>
            <a:off x="3396100" y="2387500"/>
            <a:ext cx="1402300" cy="1335824"/>
          </a:xfrm>
          <a:prstGeom prst="rect">
            <a:avLst/>
          </a:prstGeom>
          <a:noFill/>
          <a:ln>
            <a:noFill/>
          </a:ln>
        </p:spPr>
      </p:pic>
      <p:pic>
        <p:nvPicPr>
          <p:cNvPr id="109" name="Google Shape;109;p17"/>
          <p:cNvPicPr preferRelativeResize="0"/>
          <p:nvPr/>
        </p:nvPicPr>
        <p:blipFill>
          <a:blip r:embed="rId6">
            <a:alphaModFix/>
          </a:blip>
          <a:stretch>
            <a:fillRect/>
          </a:stretch>
        </p:blipFill>
        <p:spPr>
          <a:xfrm>
            <a:off x="3271812" y="451975"/>
            <a:ext cx="1435499" cy="1219242"/>
          </a:xfrm>
          <a:prstGeom prst="rect">
            <a:avLst/>
          </a:prstGeom>
          <a:noFill/>
          <a:ln>
            <a:noFill/>
          </a:ln>
        </p:spPr>
      </p:pic>
      <p:sp>
        <p:nvSpPr>
          <p:cNvPr id="110" name="Google Shape;110;p17"/>
          <p:cNvSpPr txBox="1"/>
          <p:nvPr/>
        </p:nvSpPr>
        <p:spPr>
          <a:xfrm>
            <a:off x="6221625" y="1538625"/>
            <a:ext cx="2565900" cy="898200"/>
          </a:xfrm>
          <a:prstGeom prst="rect">
            <a:avLst/>
          </a:prstGeom>
          <a:solidFill>
            <a:schemeClr val="lt1"/>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500" b="1">
                <a:solidFill>
                  <a:schemeClr val="dk1"/>
                </a:solidFill>
              </a:rPr>
              <a:t>Ms. Henderson</a:t>
            </a:r>
            <a:endParaRPr sz="1500" b="1">
              <a:solidFill>
                <a:schemeClr val="dk1"/>
              </a:solidFill>
            </a:endParaRPr>
          </a:p>
          <a:p>
            <a:pPr marL="0" lvl="0" indent="0" algn="r" rtl="0">
              <a:spcBef>
                <a:spcPts val="0"/>
              </a:spcBef>
              <a:spcAft>
                <a:spcPts val="0"/>
              </a:spcAft>
              <a:buNone/>
            </a:pPr>
            <a:r>
              <a:rPr lang="en">
                <a:solidFill>
                  <a:schemeClr val="dk1"/>
                </a:solidFill>
              </a:rPr>
              <a:t>College and Career Specialist</a:t>
            </a:r>
            <a:endParaRPr>
              <a:solidFill>
                <a:schemeClr val="dk1"/>
              </a:solidFill>
            </a:endParaRPr>
          </a:p>
          <a:p>
            <a:pPr marL="0" lvl="0" indent="0" algn="l" rtl="0">
              <a:spcBef>
                <a:spcPts val="0"/>
              </a:spcBef>
              <a:spcAft>
                <a:spcPts val="0"/>
              </a:spcAft>
              <a:buNone/>
            </a:pPr>
            <a:endParaRPr sz="1800">
              <a:solidFill>
                <a:schemeClr val="dk2"/>
              </a:solidFill>
            </a:endParaRPr>
          </a:p>
        </p:txBody>
      </p:sp>
      <p:pic>
        <p:nvPicPr>
          <p:cNvPr id="111" name="Google Shape;111;p17"/>
          <p:cNvPicPr preferRelativeResize="0"/>
          <p:nvPr/>
        </p:nvPicPr>
        <p:blipFill rotWithShape="1">
          <a:blip r:embed="rId7">
            <a:alphaModFix/>
          </a:blip>
          <a:srcRect l="6694" r="6703" b="10104"/>
          <a:stretch/>
        </p:blipFill>
        <p:spPr>
          <a:xfrm>
            <a:off x="6644200" y="326375"/>
            <a:ext cx="1315076" cy="1266650"/>
          </a:xfrm>
          <a:prstGeom prst="rect">
            <a:avLst/>
          </a:prstGeom>
          <a:noFill/>
          <a:ln>
            <a:noFill/>
          </a:ln>
        </p:spPr>
      </p:pic>
      <p:pic>
        <p:nvPicPr>
          <p:cNvPr id="112" name="Google Shape;112;p17"/>
          <p:cNvPicPr preferRelativeResize="0"/>
          <p:nvPr/>
        </p:nvPicPr>
        <p:blipFill rotWithShape="1">
          <a:blip r:embed="rId8">
            <a:alphaModFix/>
          </a:blip>
          <a:srcRect l="5461" t="4396" r="5452" b="4396"/>
          <a:stretch/>
        </p:blipFill>
        <p:spPr>
          <a:xfrm>
            <a:off x="6583975" y="2202402"/>
            <a:ext cx="1435500" cy="1455985"/>
          </a:xfrm>
          <a:prstGeom prst="rect">
            <a:avLst/>
          </a:prstGeom>
          <a:noFill/>
          <a:ln>
            <a:noFill/>
          </a:ln>
        </p:spPr>
      </p:pic>
      <p:sp>
        <p:nvSpPr>
          <p:cNvPr id="113" name="Google Shape;113;p17"/>
          <p:cNvSpPr txBox="1"/>
          <p:nvPr/>
        </p:nvSpPr>
        <p:spPr>
          <a:xfrm>
            <a:off x="6317900" y="3532325"/>
            <a:ext cx="2200800" cy="572700"/>
          </a:xfrm>
          <a:prstGeom prst="rect">
            <a:avLst/>
          </a:prstGeom>
          <a:solidFill>
            <a:schemeClr val="lt1"/>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500" b="1">
                <a:solidFill>
                  <a:schemeClr val="dk1"/>
                </a:solidFill>
              </a:rPr>
              <a:t>Mr. Jeff Kabel</a:t>
            </a:r>
            <a:endParaRPr sz="1500" b="1">
              <a:solidFill>
                <a:schemeClr val="dk1"/>
              </a:solidFill>
            </a:endParaRPr>
          </a:p>
          <a:p>
            <a:pPr marL="0" lvl="0" indent="0" algn="r" rtl="0">
              <a:spcBef>
                <a:spcPts val="0"/>
              </a:spcBef>
              <a:spcAft>
                <a:spcPts val="0"/>
              </a:spcAft>
              <a:buNone/>
            </a:pPr>
            <a:r>
              <a:rPr lang="en" sz="1500">
                <a:solidFill>
                  <a:schemeClr val="dk1"/>
                </a:solidFill>
              </a:rPr>
              <a:t>Work-Based Learning</a:t>
            </a:r>
            <a:endParaRPr sz="1500">
              <a:solidFill>
                <a:schemeClr val="dk1"/>
              </a:solidFill>
            </a:endParaRPr>
          </a:p>
          <a:p>
            <a:pPr marL="0" lvl="0" indent="0" algn="l" rtl="0">
              <a:spcBef>
                <a:spcPts val="0"/>
              </a:spcBef>
              <a:spcAft>
                <a:spcPts val="0"/>
              </a:spcAft>
              <a:buNone/>
            </a:pPr>
            <a:endParaRPr sz="15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9FC5E8"/>
            </a:gs>
            <a:gs pos="100000">
              <a:srgbClr val="5B0F00"/>
            </a:gs>
          </a:gsLst>
          <a:lin ang="16198662" scaled="0"/>
        </a:gradFill>
        <a:effectLst/>
      </p:bgPr>
    </p:bg>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311700" y="445025"/>
            <a:ext cx="8520600" cy="572700"/>
          </a:xfrm>
          <a:prstGeom prst="rect">
            <a:avLst/>
          </a:prstGeom>
          <a:solidFill>
            <a:srgbClr val="FFFFFF"/>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Graduation Requirements (PSUSD Requirements)</a:t>
            </a:r>
            <a:endParaRPr/>
          </a:p>
        </p:txBody>
      </p:sp>
      <p:sp>
        <p:nvSpPr>
          <p:cNvPr id="119" name="Google Shape;119;p18"/>
          <p:cNvSpPr txBox="1">
            <a:spLocks noGrp="1"/>
          </p:cNvSpPr>
          <p:nvPr>
            <p:ph type="body" idx="1"/>
          </p:nvPr>
        </p:nvSpPr>
        <p:spPr>
          <a:xfrm>
            <a:off x="311700" y="1152475"/>
            <a:ext cx="8520600" cy="3509400"/>
          </a:xfrm>
          <a:prstGeom prst="rect">
            <a:avLst/>
          </a:prstGeom>
          <a:solidFill>
            <a:schemeClr val="lt1"/>
          </a:solidFill>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dk1"/>
                </a:solidFill>
              </a:rPr>
              <a:t>✅225 Credits ✅≥1.51 GPA ✅Pass IM1 or equivalent (Algebra 1)</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1200"/>
              </a:spcAft>
              <a:buNone/>
            </a:pPr>
            <a:endParaRPr>
              <a:solidFill>
                <a:schemeClr val="dk1"/>
              </a:solidFill>
            </a:endParaRPr>
          </a:p>
        </p:txBody>
      </p:sp>
      <p:pic>
        <p:nvPicPr>
          <p:cNvPr id="120" name="Google Shape;120;p18"/>
          <p:cNvPicPr preferRelativeResize="0"/>
          <p:nvPr/>
        </p:nvPicPr>
        <p:blipFill rotWithShape="1">
          <a:blip r:embed="rId3">
            <a:alphaModFix/>
          </a:blip>
          <a:srcRect t="22956" b="20318"/>
          <a:stretch/>
        </p:blipFill>
        <p:spPr>
          <a:xfrm>
            <a:off x="7800725" y="4223000"/>
            <a:ext cx="1031575" cy="438875"/>
          </a:xfrm>
          <a:prstGeom prst="rect">
            <a:avLst/>
          </a:prstGeom>
          <a:noFill/>
          <a:ln>
            <a:noFill/>
          </a:ln>
        </p:spPr>
      </p:pic>
      <p:pic>
        <p:nvPicPr>
          <p:cNvPr id="121" name="Google Shape;121;p18"/>
          <p:cNvPicPr preferRelativeResize="0"/>
          <p:nvPr/>
        </p:nvPicPr>
        <p:blipFill rotWithShape="1">
          <a:blip r:embed="rId4">
            <a:alphaModFix/>
          </a:blip>
          <a:srcRect l="14681" t="27902" r="15835" b="2532"/>
          <a:stretch/>
        </p:blipFill>
        <p:spPr>
          <a:xfrm>
            <a:off x="311700" y="1585000"/>
            <a:ext cx="4971675" cy="2991325"/>
          </a:xfrm>
          <a:prstGeom prst="rect">
            <a:avLst/>
          </a:prstGeom>
          <a:noFill/>
          <a:ln>
            <a:noFill/>
          </a:ln>
        </p:spPr>
      </p:pic>
      <p:sp>
        <p:nvSpPr>
          <p:cNvPr id="122" name="Google Shape;122;p18"/>
          <p:cNvSpPr txBox="1"/>
          <p:nvPr/>
        </p:nvSpPr>
        <p:spPr>
          <a:xfrm>
            <a:off x="5244575" y="1631650"/>
            <a:ext cx="2696100" cy="105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980000"/>
                </a:solidFill>
              </a:rPr>
              <a:t>RMHS Student-Parent Handbook</a:t>
            </a:r>
            <a:endParaRPr sz="1600">
              <a:solidFill>
                <a:srgbClr val="980000"/>
              </a:solidFill>
            </a:endParaRPr>
          </a:p>
          <a:p>
            <a:pPr marL="0" lvl="0" indent="0" algn="l" rtl="0">
              <a:spcBef>
                <a:spcPts val="0"/>
              </a:spcBef>
              <a:spcAft>
                <a:spcPts val="0"/>
              </a:spcAft>
              <a:buNone/>
            </a:pPr>
            <a:r>
              <a:rPr lang="en" sz="1600" b="1">
                <a:solidFill>
                  <a:srgbClr val="980000"/>
                </a:solidFill>
              </a:rPr>
              <a:t>Page 25</a:t>
            </a:r>
            <a:endParaRPr sz="1600" b="1">
              <a:solidFill>
                <a:srgbClr val="980000"/>
              </a:solidFill>
            </a:endParaRPr>
          </a:p>
        </p:txBody>
      </p:sp>
      <p:sp>
        <p:nvSpPr>
          <p:cNvPr id="123" name="Google Shape;123;p18"/>
          <p:cNvSpPr txBox="1"/>
          <p:nvPr/>
        </p:nvSpPr>
        <p:spPr>
          <a:xfrm>
            <a:off x="5244575" y="2540675"/>
            <a:ext cx="3480900" cy="15462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rPr>
              <a:t>1 class</a:t>
            </a:r>
            <a:r>
              <a:rPr lang="en" sz="1800">
                <a:solidFill>
                  <a:schemeClr val="dk2"/>
                </a:solidFill>
              </a:rPr>
              <a:t> = </a:t>
            </a:r>
            <a:r>
              <a:rPr lang="en" sz="1800" b="1">
                <a:solidFill>
                  <a:srgbClr val="980000"/>
                </a:solidFill>
              </a:rPr>
              <a:t>10 credits</a:t>
            </a:r>
            <a:r>
              <a:rPr lang="en" sz="1800">
                <a:solidFill>
                  <a:schemeClr val="dk2"/>
                </a:solidFill>
              </a:rPr>
              <a:t> </a:t>
            </a:r>
            <a:r>
              <a:rPr lang="en" sz="1800"/>
              <a:t>per year</a:t>
            </a:r>
            <a:r>
              <a:rPr lang="en" sz="1800">
                <a:solidFill>
                  <a:schemeClr val="dk2"/>
                </a:solidFill>
              </a:rPr>
              <a:t> </a:t>
            </a:r>
            <a:endParaRPr sz="1800">
              <a:solidFill>
                <a:schemeClr val="dk2"/>
              </a:solidFill>
            </a:endParaRPr>
          </a:p>
          <a:p>
            <a:pPr marL="0" lvl="0" indent="0" algn="l" rtl="0">
              <a:spcBef>
                <a:spcPts val="0"/>
              </a:spcBef>
              <a:spcAft>
                <a:spcPts val="0"/>
              </a:spcAft>
              <a:buNone/>
            </a:pPr>
            <a:r>
              <a:rPr lang="en" sz="1800">
                <a:solidFill>
                  <a:schemeClr val="dk2"/>
                </a:solidFill>
              </a:rPr>
              <a:t>Or </a:t>
            </a:r>
            <a:r>
              <a:rPr lang="en" sz="1800" b="1">
                <a:solidFill>
                  <a:srgbClr val="980000"/>
                </a:solidFill>
              </a:rPr>
              <a:t>5 credits</a:t>
            </a:r>
            <a:r>
              <a:rPr lang="en" sz="1800">
                <a:solidFill>
                  <a:schemeClr val="dk2"/>
                </a:solidFill>
              </a:rPr>
              <a:t> per semester.</a:t>
            </a: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r>
              <a:rPr lang="en" sz="1800">
                <a:solidFill>
                  <a:schemeClr val="dk2"/>
                </a:solidFill>
              </a:rPr>
              <a:t>Students take 6 class and can earn 60 credits in one year.</a:t>
            </a:r>
            <a:endParaRPr sz="18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9FC5E8"/>
            </a:gs>
            <a:gs pos="100000">
              <a:srgbClr val="5B0F00"/>
            </a:gs>
          </a:gsLst>
          <a:lin ang="16198662" scaled="0"/>
        </a:gradFill>
        <a:effectLst/>
      </p:bgPr>
    </p:bg>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311700" y="445025"/>
            <a:ext cx="8520600" cy="572700"/>
          </a:xfrm>
          <a:prstGeom prst="rect">
            <a:avLst/>
          </a:prstGeom>
          <a:solidFill>
            <a:schemeClr val="lt1"/>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FOUR YEAR PLAN (</a:t>
            </a:r>
            <a:r>
              <a:rPr lang="en" i="1"/>
              <a:t>with help from your counselor</a:t>
            </a:r>
            <a:r>
              <a:rPr lang="en"/>
              <a:t>)</a:t>
            </a:r>
            <a:endParaRPr/>
          </a:p>
        </p:txBody>
      </p:sp>
      <p:sp>
        <p:nvSpPr>
          <p:cNvPr id="129" name="Google Shape;129;p19"/>
          <p:cNvSpPr txBox="1">
            <a:spLocks noGrp="1"/>
          </p:cNvSpPr>
          <p:nvPr>
            <p:ph type="body" idx="1"/>
          </p:nvPr>
        </p:nvSpPr>
        <p:spPr>
          <a:xfrm>
            <a:off x="311700" y="1152475"/>
            <a:ext cx="8520600" cy="3773400"/>
          </a:xfrm>
          <a:prstGeom prst="rect">
            <a:avLst/>
          </a:prstGeom>
          <a:solidFill>
            <a:schemeClr val="lt1"/>
          </a:solidFill>
        </p:spPr>
        <p:txBody>
          <a:bodyPr spcFirstLastPara="1" wrap="square" lIns="91425" tIns="91425" rIns="91425" bIns="91425" anchor="t" anchorCtr="0">
            <a:normAutofit/>
          </a:bodyPr>
          <a:lstStyle/>
          <a:p>
            <a:pPr marL="0" lvl="0" indent="0" algn="l" rtl="0">
              <a:spcBef>
                <a:spcPts val="0"/>
              </a:spcBef>
              <a:spcAft>
                <a:spcPts val="1200"/>
              </a:spcAft>
              <a:buNone/>
            </a:pPr>
            <a:r>
              <a:rPr lang="en"/>
              <a:t> </a:t>
            </a:r>
            <a:endParaRPr/>
          </a:p>
        </p:txBody>
      </p:sp>
      <p:graphicFrame>
        <p:nvGraphicFramePr>
          <p:cNvPr id="130" name="Google Shape;130;p19"/>
          <p:cNvGraphicFramePr/>
          <p:nvPr/>
        </p:nvGraphicFramePr>
        <p:xfrm>
          <a:off x="470800" y="1256275"/>
          <a:ext cx="8027600" cy="3565890"/>
        </p:xfrm>
        <a:graphic>
          <a:graphicData uri="http://schemas.openxmlformats.org/drawingml/2006/table">
            <a:tbl>
              <a:tblPr>
                <a:noFill/>
                <a:tableStyleId>{61B0FCC2-99F9-4946-A085-491322AA4DF9}</a:tableStyleId>
              </a:tblPr>
              <a:tblGrid>
                <a:gridCol w="532050">
                  <a:extLst>
                    <a:ext uri="{9D8B030D-6E8A-4147-A177-3AD203B41FA5}">
                      <a16:colId xmlns:a16="http://schemas.microsoft.com/office/drawing/2014/main" val="20000"/>
                    </a:ext>
                  </a:extLst>
                </a:gridCol>
                <a:gridCol w="1696800">
                  <a:extLst>
                    <a:ext uri="{9D8B030D-6E8A-4147-A177-3AD203B41FA5}">
                      <a16:colId xmlns:a16="http://schemas.microsoft.com/office/drawing/2014/main" val="20001"/>
                    </a:ext>
                  </a:extLst>
                </a:gridCol>
                <a:gridCol w="2131050">
                  <a:extLst>
                    <a:ext uri="{9D8B030D-6E8A-4147-A177-3AD203B41FA5}">
                      <a16:colId xmlns:a16="http://schemas.microsoft.com/office/drawing/2014/main" val="20002"/>
                    </a:ext>
                  </a:extLst>
                </a:gridCol>
                <a:gridCol w="2062175">
                  <a:extLst>
                    <a:ext uri="{9D8B030D-6E8A-4147-A177-3AD203B41FA5}">
                      <a16:colId xmlns:a16="http://schemas.microsoft.com/office/drawing/2014/main" val="20003"/>
                    </a:ext>
                  </a:extLst>
                </a:gridCol>
                <a:gridCol w="1605525">
                  <a:extLst>
                    <a:ext uri="{9D8B030D-6E8A-4147-A177-3AD203B41FA5}">
                      <a16:colId xmlns:a16="http://schemas.microsoft.com/office/drawing/2014/main" val="20004"/>
                    </a:ext>
                  </a:extLst>
                </a:gridCol>
              </a:tblGrid>
              <a:tr h="381000">
                <a:tc>
                  <a:txBody>
                    <a:bodyPr/>
                    <a:lstStyle/>
                    <a:p>
                      <a:pPr marL="0" lvl="0" indent="0" algn="ctr" rtl="0">
                        <a:spcBef>
                          <a:spcPts val="0"/>
                        </a:spcBef>
                        <a:spcAft>
                          <a:spcPts val="0"/>
                        </a:spcAft>
                        <a:buNone/>
                      </a:pPr>
                      <a:r>
                        <a:rPr lang="en" sz="1000" b="1"/>
                        <a:t>class</a:t>
                      </a:r>
                      <a:endParaRPr sz="10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b="1"/>
                        <a:t>9th Grade</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b="1"/>
                        <a:t>10th Grade</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b="1"/>
                        <a:t>11th Grade</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b="1"/>
                        <a:t>12th Grade</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t>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English 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English 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a:t>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Living Earth</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Chemistry</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a:t>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Spanish 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Spanish 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a:t>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Integrated Math 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Integrated Math 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a:t>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PE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World History </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en"/>
                        <a:t>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Art 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solidFill>
                            <a:srgbClr val="351C75"/>
                          </a:solidFill>
                        </a:rPr>
                        <a:t>Academy class</a:t>
                      </a:r>
                      <a:endParaRPr b="1">
                        <a:solidFill>
                          <a:srgbClr val="351C75"/>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en" sz="1100" b="1">
                          <a:solidFill>
                            <a:srgbClr val="980000"/>
                          </a:solidFill>
                        </a:rPr>
                        <a:t>SS</a:t>
                      </a:r>
                      <a:endParaRPr sz="1100" b="1">
                        <a:solidFill>
                          <a:srgbClr val="980000"/>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en" sz="1100" b="1">
                          <a:solidFill>
                            <a:srgbClr val="980000"/>
                          </a:solidFill>
                        </a:rPr>
                        <a:t>Integrated Math 1- S1</a:t>
                      </a:r>
                      <a:endParaRPr sz="1100" b="1">
                        <a:solidFill>
                          <a:srgbClr val="980000"/>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Clr>
                          <a:schemeClr val="dk1"/>
                        </a:buClr>
                        <a:buSzPts val="1100"/>
                        <a:buFont typeface="Arial"/>
                        <a:buNone/>
                      </a:pPr>
                      <a:r>
                        <a:rPr lang="en" sz="1100" b="1">
                          <a:solidFill>
                            <a:schemeClr val="dk1"/>
                          </a:solidFill>
                        </a:rPr>
                        <a:t>Total</a:t>
                      </a:r>
                      <a:endParaRPr sz="1300" b="1">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b="1"/>
                        <a:t>60 credits</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b="1"/>
                        <a:t>120 credits</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b="1"/>
                        <a:t>180 credits</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b="1"/>
                        <a:t>240 credits</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9FC5E8"/>
            </a:gs>
            <a:gs pos="100000">
              <a:srgbClr val="5B0F00"/>
            </a:gs>
          </a:gsLst>
          <a:lin ang="16198662" scaled="0"/>
        </a:gradFill>
        <a:effectLst/>
      </p:bgPr>
    </p:bg>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311700" y="445025"/>
            <a:ext cx="8520600" cy="572700"/>
          </a:xfrm>
          <a:prstGeom prst="rect">
            <a:avLst/>
          </a:prstGeom>
          <a:solidFill>
            <a:srgbClr val="FFFFFF"/>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A-G Requirements (Admission to a UC or CSU school)</a:t>
            </a:r>
            <a:endParaRPr/>
          </a:p>
        </p:txBody>
      </p:sp>
      <p:sp>
        <p:nvSpPr>
          <p:cNvPr id="136" name="Google Shape;136;p20"/>
          <p:cNvSpPr txBox="1">
            <a:spLocks noGrp="1"/>
          </p:cNvSpPr>
          <p:nvPr>
            <p:ph type="body" idx="1"/>
          </p:nvPr>
        </p:nvSpPr>
        <p:spPr>
          <a:xfrm>
            <a:off x="311700" y="1103300"/>
            <a:ext cx="8520600" cy="3791400"/>
          </a:xfrm>
          <a:prstGeom prst="rect">
            <a:avLst/>
          </a:prstGeom>
          <a:solidFill>
            <a:schemeClr val="lt1"/>
          </a:solidFill>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dk1"/>
                </a:solidFill>
              </a:rPr>
              <a:t>✅150 Credits ✅Grades: C or better</a:t>
            </a:r>
            <a:endParaRPr>
              <a:solidFill>
                <a:schemeClr val="dk1"/>
              </a:solidFill>
            </a:endParaRPr>
          </a:p>
          <a:p>
            <a:pPr marL="0" lvl="0" indent="0" algn="l" rtl="0">
              <a:spcBef>
                <a:spcPts val="1200"/>
              </a:spcBef>
              <a:spcAft>
                <a:spcPts val="1200"/>
              </a:spcAft>
              <a:buNone/>
            </a:pPr>
            <a:endParaRPr>
              <a:solidFill>
                <a:schemeClr val="dk1"/>
              </a:solidFill>
            </a:endParaRPr>
          </a:p>
        </p:txBody>
      </p:sp>
      <p:pic>
        <p:nvPicPr>
          <p:cNvPr id="137" name="Google Shape;137;p20"/>
          <p:cNvPicPr preferRelativeResize="0"/>
          <p:nvPr/>
        </p:nvPicPr>
        <p:blipFill>
          <a:blip r:embed="rId3">
            <a:alphaModFix/>
          </a:blip>
          <a:stretch>
            <a:fillRect/>
          </a:stretch>
        </p:blipFill>
        <p:spPr>
          <a:xfrm>
            <a:off x="481700" y="2932675"/>
            <a:ext cx="4281075" cy="1962150"/>
          </a:xfrm>
          <a:prstGeom prst="rect">
            <a:avLst/>
          </a:prstGeom>
          <a:noFill/>
          <a:ln>
            <a:noFill/>
          </a:ln>
        </p:spPr>
      </p:pic>
      <p:pic>
        <p:nvPicPr>
          <p:cNvPr id="138" name="Google Shape;138;p20"/>
          <p:cNvPicPr preferRelativeResize="0"/>
          <p:nvPr/>
        </p:nvPicPr>
        <p:blipFill>
          <a:blip r:embed="rId4">
            <a:alphaModFix/>
          </a:blip>
          <a:stretch>
            <a:fillRect/>
          </a:stretch>
        </p:blipFill>
        <p:spPr>
          <a:xfrm>
            <a:off x="5141675" y="1763700"/>
            <a:ext cx="3636225" cy="3030175"/>
          </a:xfrm>
          <a:prstGeom prst="rect">
            <a:avLst/>
          </a:prstGeom>
          <a:noFill/>
          <a:ln>
            <a:noFill/>
          </a:ln>
        </p:spPr>
      </p:pic>
      <p:sp>
        <p:nvSpPr>
          <p:cNvPr id="139" name="Google Shape;139;p20"/>
          <p:cNvSpPr txBox="1"/>
          <p:nvPr/>
        </p:nvSpPr>
        <p:spPr>
          <a:xfrm>
            <a:off x="396250" y="1491775"/>
            <a:ext cx="4800000" cy="1243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a:solidFill>
                  <a:srgbClr val="980000"/>
                </a:solidFill>
              </a:rPr>
              <a:t>A-G requirements provide evidence to our California State Universities (CSU) and University of California (UC) schools that students are academically ready for post secondary school by meeting minimum requirements in specific courses </a:t>
            </a:r>
            <a:r>
              <a:rPr lang="en" sz="1500" b="1">
                <a:solidFill>
                  <a:srgbClr val="980000"/>
                </a:solidFill>
              </a:rPr>
              <a:t>with a C or better.</a:t>
            </a:r>
            <a:r>
              <a:rPr lang="en" sz="1500">
                <a:solidFill>
                  <a:srgbClr val="980000"/>
                </a:solidFill>
              </a:rPr>
              <a:t> </a:t>
            </a:r>
            <a:endParaRPr sz="1500">
              <a:solidFill>
                <a:srgbClr val="980000"/>
              </a:solidFill>
            </a:endParaRPr>
          </a:p>
          <a:p>
            <a:pPr marL="0" lvl="0" indent="0" algn="l" rtl="0">
              <a:spcBef>
                <a:spcPts val="1200"/>
              </a:spcBef>
              <a:spcAft>
                <a:spcPts val="0"/>
              </a:spcAft>
              <a:buNone/>
            </a:pPr>
            <a:endParaRPr sz="18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9FC5E8"/>
            </a:gs>
            <a:gs pos="100000">
              <a:srgbClr val="5B0F00"/>
            </a:gs>
          </a:gsLst>
          <a:lin ang="16198662" scaled="0"/>
        </a:gradFill>
        <a:effectLst/>
      </p:bgPr>
    </p:bg>
    <p:spTree>
      <p:nvGrpSpPr>
        <p:cNvPr id="1" name="Shape 143"/>
        <p:cNvGrpSpPr/>
        <p:nvPr/>
      </p:nvGrpSpPr>
      <p:grpSpPr>
        <a:xfrm>
          <a:off x="0" y="0"/>
          <a:ext cx="0" cy="0"/>
          <a:chOff x="0" y="0"/>
          <a:chExt cx="0" cy="0"/>
        </a:xfrm>
      </p:grpSpPr>
      <p:sp>
        <p:nvSpPr>
          <p:cNvPr id="144" name="Google Shape;144;p21"/>
          <p:cNvSpPr/>
          <p:nvPr/>
        </p:nvSpPr>
        <p:spPr>
          <a:xfrm>
            <a:off x="6239025" y="1180975"/>
            <a:ext cx="2556300" cy="37062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5" name="Google Shape;145;p21"/>
          <p:cNvSpPr txBox="1">
            <a:spLocks noGrp="1"/>
          </p:cNvSpPr>
          <p:nvPr>
            <p:ph type="title"/>
          </p:nvPr>
        </p:nvSpPr>
        <p:spPr>
          <a:xfrm>
            <a:off x="311700" y="445025"/>
            <a:ext cx="8520600" cy="572700"/>
          </a:xfrm>
          <a:prstGeom prst="rect">
            <a:avLst/>
          </a:prstGeom>
          <a:solidFill>
            <a:schemeClr val="lt1"/>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A-G Requirements</a:t>
            </a:r>
            <a:endParaRPr/>
          </a:p>
        </p:txBody>
      </p:sp>
      <p:sp>
        <p:nvSpPr>
          <p:cNvPr id="146" name="Google Shape;146;p21"/>
          <p:cNvSpPr txBox="1">
            <a:spLocks noGrp="1"/>
          </p:cNvSpPr>
          <p:nvPr>
            <p:ph type="body" idx="1"/>
          </p:nvPr>
        </p:nvSpPr>
        <p:spPr>
          <a:xfrm>
            <a:off x="311700" y="1152475"/>
            <a:ext cx="8520600" cy="3773400"/>
          </a:xfrm>
          <a:prstGeom prst="rect">
            <a:avLst/>
          </a:prstGeom>
          <a:solidFill>
            <a:schemeClr val="lt1"/>
          </a:solidFill>
        </p:spPr>
        <p:txBody>
          <a:bodyPr spcFirstLastPara="1" wrap="square" lIns="91425" tIns="91425" rIns="91425" bIns="91425" anchor="t" anchorCtr="0">
            <a:normAutofit/>
          </a:bodyPr>
          <a:lstStyle/>
          <a:p>
            <a:pPr marL="0" lvl="0" indent="0" algn="l" rtl="0">
              <a:spcBef>
                <a:spcPts val="0"/>
              </a:spcBef>
              <a:spcAft>
                <a:spcPts val="1200"/>
              </a:spcAft>
              <a:buNone/>
            </a:pPr>
            <a:r>
              <a:rPr lang="en"/>
              <a:t> </a:t>
            </a:r>
            <a:endParaRPr/>
          </a:p>
        </p:txBody>
      </p:sp>
      <p:graphicFrame>
        <p:nvGraphicFramePr>
          <p:cNvPr id="147" name="Google Shape;147;p21"/>
          <p:cNvGraphicFramePr/>
          <p:nvPr/>
        </p:nvGraphicFramePr>
        <p:xfrm>
          <a:off x="470800" y="1256275"/>
          <a:ext cx="5474925" cy="3565890"/>
        </p:xfrm>
        <a:graphic>
          <a:graphicData uri="http://schemas.openxmlformats.org/drawingml/2006/table">
            <a:tbl>
              <a:tblPr>
                <a:noFill/>
                <a:tableStyleId>{61B0FCC2-99F9-4946-A085-491322AA4DF9}</a:tableStyleId>
              </a:tblPr>
              <a:tblGrid>
                <a:gridCol w="539225">
                  <a:extLst>
                    <a:ext uri="{9D8B030D-6E8A-4147-A177-3AD203B41FA5}">
                      <a16:colId xmlns:a16="http://schemas.microsoft.com/office/drawing/2014/main" val="20000"/>
                    </a:ext>
                  </a:extLst>
                </a:gridCol>
                <a:gridCol w="2505800">
                  <a:extLst>
                    <a:ext uri="{9D8B030D-6E8A-4147-A177-3AD203B41FA5}">
                      <a16:colId xmlns:a16="http://schemas.microsoft.com/office/drawing/2014/main" val="20001"/>
                    </a:ext>
                  </a:extLst>
                </a:gridCol>
                <a:gridCol w="1056175">
                  <a:extLst>
                    <a:ext uri="{9D8B030D-6E8A-4147-A177-3AD203B41FA5}">
                      <a16:colId xmlns:a16="http://schemas.microsoft.com/office/drawing/2014/main" val="20002"/>
                    </a:ext>
                  </a:extLst>
                </a:gridCol>
                <a:gridCol w="1373725">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en" sz="1000" b="1"/>
                        <a:t>class</a:t>
                      </a:r>
                      <a:endParaRPr sz="10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b="1"/>
                        <a:t>Subject</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b="1"/>
                        <a:t>Years</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b="1"/>
                        <a:t>Credits</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t>A</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History</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2 years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20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a:t>B</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English</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4 years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40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a:t>C</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Math</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3</a:t>
                      </a:r>
                      <a:r>
                        <a:rPr lang="en" b="1" baseline="30000"/>
                        <a:t>+</a:t>
                      </a:r>
                      <a:r>
                        <a:rPr lang="en"/>
                        <a:t> years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30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a:t>D</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Science (Life &amp; Physical)</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2</a:t>
                      </a:r>
                      <a:r>
                        <a:rPr lang="en" b="1" baseline="30000">
                          <a:solidFill>
                            <a:schemeClr val="dk1"/>
                          </a:solidFill>
                        </a:rPr>
                        <a:t>+</a:t>
                      </a:r>
                      <a:r>
                        <a:rPr lang="en"/>
                        <a:t> years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20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a:t>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Language other than English</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2</a:t>
                      </a:r>
                      <a:r>
                        <a:rPr lang="en" b="1" baseline="30000">
                          <a:solidFill>
                            <a:schemeClr val="dk1"/>
                          </a:solidFill>
                        </a:rPr>
                        <a:t>+</a:t>
                      </a:r>
                      <a:r>
                        <a:rPr lang="en"/>
                        <a:t> years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20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en"/>
                        <a:t>F</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Visual/Performing Arts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1</a:t>
                      </a:r>
                      <a:r>
                        <a:rPr lang="en" b="1" baseline="30000">
                          <a:solidFill>
                            <a:schemeClr val="dk1"/>
                          </a:solidFill>
                        </a:rPr>
                        <a:t>+</a:t>
                      </a:r>
                      <a:r>
                        <a:rPr lang="en"/>
                        <a:t> year</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t>10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en"/>
                        <a:t>G</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6"/>
                    </a:solidFill>
                  </a:tcPr>
                </a:tc>
                <a:tc>
                  <a:txBody>
                    <a:bodyPr/>
                    <a:lstStyle/>
                    <a:p>
                      <a:pPr marL="0" lvl="0" indent="0" algn="l" rtl="0">
                        <a:spcBef>
                          <a:spcPts val="0"/>
                        </a:spcBef>
                        <a:spcAft>
                          <a:spcPts val="0"/>
                        </a:spcAft>
                        <a:buNone/>
                      </a:pPr>
                      <a:r>
                        <a:rPr lang="en"/>
                        <a:t>College Prep Elective</a:t>
                      </a:r>
                      <a:endParaRPr sz="1100" b="1">
                        <a:solidFill>
                          <a:srgbClr val="980000"/>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6"/>
                    </a:solidFill>
                  </a:tcPr>
                </a:tc>
                <a:tc>
                  <a:txBody>
                    <a:bodyPr/>
                    <a:lstStyle/>
                    <a:p>
                      <a:pPr marL="0" lvl="0" indent="0" algn="l" rtl="0">
                        <a:spcBef>
                          <a:spcPts val="0"/>
                        </a:spcBef>
                        <a:spcAft>
                          <a:spcPts val="0"/>
                        </a:spcAft>
                        <a:buNone/>
                      </a:pPr>
                      <a:r>
                        <a:rPr lang="en"/>
                        <a:t>1 year</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a:t>10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6"/>
                    </a:solidFill>
                  </a:tcPr>
                </a:tc>
                <a:extLst>
                  <a:ext uri="{0D108BD9-81ED-4DB2-BD59-A6C34878D82A}">
                    <a16:rowId xmlns:a16="http://schemas.microsoft.com/office/drawing/2014/main" val="10007"/>
                  </a:ext>
                </a:extLst>
              </a:tr>
              <a:tr h="381000">
                <a:tc gridSpan="3">
                  <a:txBody>
                    <a:bodyPr/>
                    <a:lstStyle/>
                    <a:p>
                      <a:pPr marL="0" lvl="0" indent="0" algn="ctr" rtl="0">
                        <a:spcBef>
                          <a:spcPts val="0"/>
                        </a:spcBef>
                        <a:spcAft>
                          <a:spcPts val="0"/>
                        </a:spcAft>
                        <a:buNone/>
                      </a:pPr>
                      <a:r>
                        <a:rPr lang="en" b="1">
                          <a:solidFill>
                            <a:srgbClr val="980000"/>
                          </a:solidFill>
                        </a:rPr>
                        <a:t>All grades must be a C or better!</a:t>
                      </a:r>
                      <a:endParaRPr b="1">
                        <a:solidFill>
                          <a:srgbClr val="980000"/>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hMerge="1">
                  <a:txBody>
                    <a:bodyPr/>
                    <a:lstStyle/>
                    <a:p>
                      <a:endParaRPr lang="en-US"/>
                    </a:p>
                  </a:txBody>
                  <a:tcPr/>
                </a:tc>
                <a:tc hMerge="1">
                  <a:txBody>
                    <a:bodyPr/>
                    <a:lstStyle/>
                    <a:p>
                      <a:endParaRPr lang="en-US"/>
                    </a:p>
                  </a:txBody>
                  <a:tcPr/>
                </a:tc>
                <a:tc>
                  <a:txBody>
                    <a:bodyPr/>
                    <a:lstStyle/>
                    <a:p>
                      <a:pPr marL="0" lvl="0" indent="0" algn="ctr" rtl="0">
                        <a:spcBef>
                          <a:spcPts val="0"/>
                        </a:spcBef>
                        <a:spcAft>
                          <a:spcPts val="0"/>
                        </a:spcAft>
                        <a:buNone/>
                      </a:pPr>
                      <a:r>
                        <a:rPr lang="en"/>
                        <a:t>150 credits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bl>
          </a:graphicData>
        </a:graphic>
      </p:graphicFrame>
      <p:graphicFrame>
        <p:nvGraphicFramePr>
          <p:cNvPr id="148" name="Google Shape;148;p21"/>
          <p:cNvGraphicFramePr/>
          <p:nvPr/>
        </p:nvGraphicFramePr>
        <p:xfrm>
          <a:off x="6639900" y="1222250"/>
          <a:ext cx="2013900" cy="3623650"/>
        </p:xfrm>
        <a:graphic>
          <a:graphicData uri="http://schemas.openxmlformats.org/drawingml/2006/table">
            <a:tbl>
              <a:tblPr>
                <a:noFill/>
                <a:tableStyleId>{61B0FCC2-99F9-4946-A085-491322AA4DF9}</a:tableStyleId>
              </a:tblPr>
              <a:tblGrid>
                <a:gridCol w="2013900">
                  <a:extLst>
                    <a:ext uri="{9D8B030D-6E8A-4147-A177-3AD203B41FA5}">
                      <a16:colId xmlns:a16="http://schemas.microsoft.com/office/drawing/2014/main" val="20000"/>
                    </a:ext>
                  </a:extLst>
                </a:gridCol>
              </a:tblGrid>
              <a:tr h="464750">
                <a:tc>
                  <a:txBody>
                    <a:bodyPr/>
                    <a:lstStyle/>
                    <a:p>
                      <a:pPr marL="0" lvl="0" indent="0" algn="ctr" rtl="0">
                        <a:spcBef>
                          <a:spcPts val="0"/>
                        </a:spcBef>
                        <a:spcAft>
                          <a:spcPts val="0"/>
                        </a:spcAft>
                        <a:buNone/>
                      </a:pPr>
                      <a:r>
                        <a:rPr lang="en" sz="1000">
                          <a:solidFill>
                            <a:schemeClr val="dk1"/>
                          </a:solidFill>
                          <a:latin typeface="Alfa Slab One"/>
                          <a:ea typeface="Alfa Slab One"/>
                          <a:cs typeface="Alfa Slab One"/>
                          <a:sym typeface="Alfa Slab One"/>
                        </a:rPr>
                        <a:t> HS Graduation credit requirement</a:t>
                      </a:r>
                      <a:endParaRPr sz="1000">
                        <a:solidFill>
                          <a:schemeClr val="dk1"/>
                        </a:solidFill>
                        <a:latin typeface="Alfa Slab One"/>
                        <a:ea typeface="Alfa Slab One"/>
                        <a:cs typeface="Alfa Slab One"/>
                        <a:sym typeface="Alfa Slab One"/>
                      </a:endParaRPr>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solidFill>
                      <a:srgbClr val="FFF2CC"/>
                    </a:solidFill>
                  </a:tcPr>
                </a:tc>
                <a:extLst>
                  <a:ext uri="{0D108BD9-81ED-4DB2-BD59-A6C34878D82A}">
                    <a16:rowId xmlns:a16="http://schemas.microsoft.com/office/drawing/2014/main" val="10000"/>
                  </a:ext>
                </a:extLst>
              </a:tr>
              <a:tr h="392000">
                <a:tc>
                  <a:txBody>
                    <a:bodyPr/>
                    <a:lstStyle/>
                    <a:p>
                      <a:pPr marL="0" lvl="0" indent="0" algn="l" rtl="0">
                        <a:spcBef>
                          <a:spcPts val="0"/>
                        </a:spcBef>
                        <a:spcAft>
                          <a:spcPts val="0"/>
                        </a:spcAft>
                        <a:buNone/>
                      </a:pPr>
                      <a:r>
                        <a:rPr lang="en" sz="1300" b="1"/>
                        <a:t>History: 30</a:t>
                      </a:r>
                      <a:endParaRPr sz="1300" b="1"/>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1"/>
                  </a:ext>
                </a:extLst>
              </a:tr>
              <a:tr h="392000">
                <a:tc>
                  <a:txBody>
                    <a:bodyPr/>
                    <a:lstStyle/>
                    <a:p>
                      <a:pPr marL="0" lvl="0" indent="0" algn="l" rtl="0">
                        <a:spcBef>
                          <a:spcPts val="0"/>
                        </a:spcBef>
                        <a:spcAft>
                          <a:spcPts val="0"/>
                        </a:spcAft>
                        <a:buNone/>
                      </a:pPr>
                      <a:r>
                        <a:rPr lang="en" sz="1300" b="1"/>
                        <a:t>English: 40</a:t>
                      </a:r>
                      <a:endParaRPr sz="1300" b="1"/>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2"/>
                  </a:ext>
                </a:extLst>
              </a:tr>
              <a:tr h="392000">
                <a:tc>
                  <a:txBody>
                    <a:bodyPr/>
                    <a:lstStyle/>
                    <a:p>
                      <a:pPr marL="0" lvl="0" indent="0" algn="l" rtl="0">
                        <a:spcBef>
                          <a:spcPts val="0"/>
                        </a:spcBef>
                        <a:spcAft>
                          <a:spcPts val="0"/>
                        </a:spcAft>
                        <a:buNone/>
                      </a:pPr>
                      <a:r>
                        <a:rPr lang="en" sz="1300" b="1"/>
                        <a:t>Math: 30</a:t>
                      </a:r>
                      <a:endParaRPr sz="1300" b="1"/>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3"/>
                  </a:ext>
                </a:extLst>
              </a:tr>
              <a:tr h="392000">
                <a:tc>
                  <a:txBody>
                    <a:bodyPr/>
                    <a:lstStyle/>
                    <a:p>
                      <a:pPr marL="0" lvl="0" indent="0" algn="l" rtl="0">
                        <a:spcBef>
                          <a:spcPts val="0"/>
                        </a:spcBef>
                        <a:spcAft>
                          <a:spcPts val="0"/>
                        </a:spcAft>
                        <a:buNone/>
                      </a:pPr>
                      <a:r>
                        <a:rPr lang="en" sz="1300" b="1"/>
                        <a:t>Science 20</a:t>
                      </a:r>
                      <a:endParaRPr sz="1300" b="1"/>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4"/>
                  </a:ext>
                </a:extLst>
              </a:tr>
              <a:tr h="392000">
                <a:tc>
                  <a:txBody>
                    <a:bodyPr/>
                    <a:lstStyle/>
                    <a:p>
                      <a:pPr marL="0" lvl="0" indent="0" algn="l" rtl="0">
                        <a:spcBef>
                          <a:spcPts val="0"/>
                        </a:spcBef>
                        <a:spcAft>
                          <a:spcPts val="0"/>
                        </a:spcAft>
                        <a:buNone/>
                      </a:pPr>
                      <a:r>
                        <a:rPr lang="en" sz="1300" b="1">
                          <a:solidFill>
                            <a:srgbClr val="980000"/>
                          </a:solidFill>
                        </a:rPr>
                        <a:t>LOTE: 10 or </a:t>
                      </a:r>
                      <a:endParaRPr sz="1300" b="1">
                        <a:solidFill>
                          <a:srgbClr val="980000"/>
                        </a:solidFill>
                      </a:endParaRPr>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5"/>
                  </a:ext>
                </a:extLst>
              </a:tr>
              <a:tr h="392000">
                <a:tc>
                  <a:txBody>
                    <a:bodyPr/>
                    <a:lstStyle/>
                    <a:p>
                      <a:pPr marL="0" lvl="0" indent="0" algn="l" rtl="0">
                        <a:spcBef>
                          <a:spcPts val="0"/>
                        </a:spcBef>
                        <a:spcAft>
                          <a:spcPts val="0"/>
                        </a:spcAft>
                        <a:buNone/>
                      </a:pPr>
                      <a:r>
                        <a:rPr lang="en" sz="1300" b="1">
                          <a:solidFill>
                            <a:srgbClr val="980000"/>
                          </a:solidFill>
                        </a:rPr>
                        <a:t>VAPA: 10</a:t>
                      </a:r>
                      <a:endParaRPr sz="1300" b="1">
                        <a:solidFill>
                          <a:srgbClr val="980000"/>
                        </a:solidFill>
                      </a:endParaRPr>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6"/>
                  </a:ext>
                </a:extLst>
              </a:tr>
              <a:tr h="392000">
                <a:tc>
                  <a:txBody>
                    <a:bodyPr/>
                    <a:lstStyle/>
                    <a:p>
                      <a:pPr marL="0" lvl="0" indent="0" algn="l" rtl="0">
                        <a:spcBef>
                          <a:spcPts val="0"/>
                        </a:spcBef>
                        <a:spcAft>
                          <a:spcPts val="0"/>
                        </a:spcAft>
                        <a:buNone/>
                      </a:pPr>
                      <a:r>
                        <a:rPr lang="en" sz="1300" b="1">
                          <a:solidFill>
                            <a:srgbClr val="980000"/>
                          </a:solidFill>
                        </a:rPr>
                        <a:t>PE: 20</a:t>
                      </a:r>
                      <a:endParaRPr sz="1300" b="1">
                        <a:solidFill>
                          <a:srgbClr val="980000"/>
                        </a:solidFill>
                      </a:endParaRPr>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7"/>
                  </a:ext>
                </a:extLst>
              </a:tr>
              <a:tr h="392000">
                <a:tc>
                  <a:txBody>
                    <a:bodyPr/>
                    <a:lstStyle/>
                    <a:p>
                      <a:pPr marL="0" lvl="0" indent="0" algn="l" rtl="0">
                        <a:spcBef>
                          <a:spcPts val="0"/>
                        </a:spcBef>
                        <a:spcAft>
                          <a:spcPts val="0"/>
                        </a:spcAft>
                        <a:buClr>
                          <a:schemeClr val="dk1"/>
                        </a:buClr>
                        <a:buSzPts val="1100"/>
                        <a:buFont typeface="Arial"/>
                        <a:buNone/>
                      </a:pPr>
                      <a:r>
                        <a:rPr lang="en" sz="1300" b="1">
                          <a:solidFill>
                            <a:schemeClr val="dk1"/>
                          </a:solidFill>
                        </a:rPr>
                        <a:t>Electives: 75 credits</a:t>
                      </a:r>
                      <a:endParaRPr sz="1300"/>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49" name="Google Shape;149;p21"/>
          <p:cNvSpPr/>
          <p:nvPr/>
        </p:nvSpPr>
        <p:spPr>
          <a:xfrm>
            <a:off x="7824025" y="2610600"/>
            <a:ext cx="1319976" cy="1072224"/>
          </a:xfrm>
          <a:prstGeom prst="irregularSeal1">
            <a:avLst/>
          </a:prstGeom>
          <a:solidFill>
            <a:srgbClr val="CFE2F3"/>
          </a:solidFill>
          <a:ln w="1905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225 credits</a:t>
            </a:r>
            <a:endParaRPr/>
          </a:p>
        </p:txBody>
      </p:sp>
      <p:sp>
        <p:nvSpPr>
          <p:cNvPr id="150" name="Google Shape;150;p21"/>
          <p:cNvSpPr/>
          <p:nvPr/>
        </p:nvSpPr>
        <p:spPr>
          <a:xfrm>
            <a:off x="4692850" y="4374300"/>
            <a:ext cx="1219800" cy="5727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1110</Words>
  <Application>Microsoft Office PowerPoint</Application>
  <PresentationFormat>On-screen Show (16:9)</PresentationFormat>
  <Paragraphs>212</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Alfa Slab One</vt:lpstr>
      <vt:lpstr>Comfortaa</vt:lpstr>
      <vt:lpstr>Simple Light</vt:lpstr>
      <vt:lpstr>Class of 2028</vt:lpstr>
      <vt:lpstr>Website: rmhs.us </vt:lpstr>
      <vt:lpstr>Administration team</vt:lpstr>
      <vt:lpstr>Counseling team</vt:lpstr>
      <vt:lpstr>Additional Counseling/Academic Support</vt:lpstr>
      <vt:lpstr>Graduation Requirements (PSUSD Requirements)</vt:lpstr>
      <vt:lpstr>FOUR YEAR PLAN (with help from your counselor)</vt:lpstr>
      <vt:lpstr>A-G Requirements (Admission to a UC or CSU school)</vt:lpstr>
      <vt:lpstr>A-G Requirements</vt:lpstr>
      <vt:lpstr>Questions on HS Graduation or A-G?</vt:lpstr>
      <vt:lpstr>Rancho Mirage High School Academies</vt:lpstr>
      <vt:lpstr>CAFE: https://cafeacademy.weebly.com/</vt:lpstr>
      <vt:lpstr>RACE: https://rmhsraceacademy.weebly.com/</vt:lpstr>
      <vt:lpstr>TTECHS: https://rmhstheaterclasses.weebly.com/</vt:lpstr>
      <vt:lpstr>AVID: http://avidrmhs.weebly.com/</vt:lpstr>
      <vt:lpstr>Rmhs.us &gt; Resources &gt; Counseling &gt; Course Request Info</vt:lpstr>
      <vt:lpstr>Resources and Information</vt:lpstr>
      <vt:lpstr>Questions on Academies?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of 2028</dc:title>
  <dc:creator>Ballard, Kim (kballard1@psusd.us)</dc:creator>
  <cp:lastModifiedBy>Ballard, Kim (kballard1@psusd.us)</cp:lastModifiedBy>
  <cp:revision>1</cp:revision>
  <dcterms:modified xsi:type="dcterms:W3CDTF">2024-01-22T23:23:53Z</dcterms:modified>
</cp:coreProperties>
</file>